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23"/>
  </p:notesMasterIdLst>
  <p:sldIdLst>
    <p:sldId id="256" r:id="rId2"/>
    <p:sldId id="432" r:id="rId3"/>
    <p:sldId id="263" r:id="rId4"/>
    <p:sldId id="264" r:id="rId5"/>
    <p:sldId id="268" r:id="rId6"/>
    <p:sldId id="269" r:id="rId7"/>
    <p:sldId id="495" r:id="rId8"/>
    <p:sldId id="494" r:id="rId9"/>
    <p:sldId id="261" r:id="rId10"/>
    <p:sldId id="582" r:id="rId11"/>
    <p:sldId id="581" r:id="rId12"/>
    <p:sldId id="580" r:id="rId13"/>
    <p:sldId id="545" r:id="rId14"/>
    <p:sldId id="444" r:id="rId15"/>
    <p:sldId id="497" r:id="rId16"/>
    <p:sldId id="526" r:id="rId17"/>
    <p:sldId id="448" r:id="rId18"/>
    <p:sldId id="506" r:id="rId19"/>
    <p:sldId id="507" r:id="rId20"/>
    <p:sldId id="508" r:id="rId21"/>
    <p:sldId id="510" r:id="rId22"/>
    <p:sldId id="512" r:id="rId23"/>
    <p:sldId id="513" r:id="rId24"/>
    <p:sldId id="511" r:id="rId25"/>
    <p:sldId id="514" r:id="rId26"/>
    <p:sldId id="445" r:id="rId27"/>
    <p:sldId id="446" r:id="rId28"/>
    <p:sldId id="447" r:id="rId29"/>
    <p:sldId id="515" r:id="rId30"/>
    <p:sldId id="499" r:id="rId31"/>
    <p:sldId id="449" r:id="rId32"/>
    <p:sldId id="516" r:id="rId33"/>
    <p:sldId id="517" r:id="rId34"/>
    <p:sldId id="518" r:id="rId35"/>
    <p:sldId id="450" r:id="rId36"/>
    <p:sldId id="520" r:id="rId37"/>
    <p:sldId id="521" r:id="rId38"/>
    <p:sldId id="543" r:id="rId39"/>
    <p:sldId id="547" r:id="rId40"/>
    <p:sldId id="546" r:id="rId41"/>
    <p:sldId id="522" r:id="rId42"/>
    <p:sldId id="524" r:id="rId43"/>
    <p:sldId id="451" r:id="rId44"/>
    <p:sldId id="490" r:id="rId45"/>
    <p:sldId id="440" r:id="rId46"/>
    <p:sldId id="523" r:id="rId47"/>
    <p:sldId id="527" r:id="rId48"/>
    <p:sldId id="525" r:id="rId49"/>
    <p:sldId id="453" r:id="rId50"/>
    <p:sldId id="528" r:id="rId51"/>
    <p:sldId id="454" r:id="rId52"/>
    <p:sldId id="455" r:id="rId53"/>
    <p:sldId id="530" r:id="rId54"/>
    <p:sldId id="531" r:id="rId55"/>
    <p:sldId id="540" r:id="rId56"/>
    <p:sldId id="529" r:id="rId57"/>
    <p:sldId id="534" r:id="rId58"/>
    <p:sldId id="532" r:id="rId59"/>
    <p:sldId id="533" r:id="rId60"/>
    <p:sldId id="537" r:id="rId61"/>
    <p:sldId id="536" r:id="rId62"/>
    <p:sldId id="538" r:id="rId63"/>
    <p:sldId id="550" r:id="rId64"/>
    <p:sldId id="542" r:id="rId65"/>
    <p:sldId id="456" r:id="rId66"/>
    <p:sldId id="557" r:id="rId67"/>
    <p:sldId id="458" r:id="rId68"/>
    <p:sldId id="555" r:id="rId69"/>
    <p:sldId id="551" r:id="rId70"/>
    <p:sldId id="556" r:id="rId71"/>
    <p:sldId id="558" r:id="rId72"/>
    <p:sldId id="559" r:id="rId73"/>
    <p:sldId id="457" r:id="rId74"/>
    <p:sldId id="560" r:id="rId75"/>
    <p:sldId id="579" r:id="rId76"/>
    <p:sldId id="461" r:id="rId77"/>
    <p:sldId id="549" r:id="rId78"/>
    <p:sldId id="561" r:id="rId79"/>
    <p:sldId id="562" r:id="rId80"/>
    <p:sldId id="459" r:id="rId81"/>
    <p:sldId id="563" r:id="rId82"/>
    <p:sldId id="491" r:id="rId83"/>
    <p:sldId id="441" r:id="rId84"/>
    <p:sldId id="463" r:id="rId85"/>
    <p:sldId id="464" r:id="rId86"/>
    <p:sldId id="575" r:id="rId87"/>
    <p:sldId id="568" r:id="rId88"/>
    <p:sldId id="492" r:id="rId89"/>
    <p:sldId id="442" r:id="rId90"/>
    <p:sldId id="436" r:id="rId91"/>
    <p:sldId id="474" r:id="rId92"/>
    <p:sldId id="475" r:id="rId93"/>
    <p:sldId id="476" r:id="rId94"/>
    <p:sldId id="477" r:id="rId95"/>
    <p:sldId id="565" r:id="rId96"/>
    <p:sldId id="567" r:id="rId97"/>
    <p:sldId id="569" r:id="rId98"/>
    <p:sldId id="493" r:id="rId99"/>
    <p:sldId id="443" r:id="rId100"/>
    <p:sldId id="478" r:id="rId101"/>
    <p:sldId id="570" r:id="rId102"/>
    <p:sldId id="576" r:id="rId103"/>
    <p:sldId id="572" r:id="rId104"/>
    <p:sldId id="578" r:id="rId105"/>
    <p:sldId id="479" r:id="rId106"/>
    <p:sldId id="577" r:id="rId107"/>
    <p:sldId id="573" r:id="rId108"/>
    <p:sldId id="482" r:id="rId109"/>
    <p:sldId id="483" r:id="rId110"/>
    <p:sldId id="485" r:id="rId111"/>
    <p:sldId id="486" r:id="rId112"/>
    <p:sldId id="487" r:id="rId113"/>
    <p:sldId id="299" r:id="rId114"/>
    <p:sldId id="564" r:id="rId115"/>
    <p:sldId id="465" r:id="rId116"/>
    <p:sldId id="466" r:id="rId117"/>
    <p:sldId id="467" r:id="rId118"/>
    <p:sldId id="468" r:id="rId119"/>
    <p:sldId id="469" r:id="rId120"/>
    <p:sldId id="473" r:id="rId121"/>
    <p:sldId id="574" r:id="rId122"/>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7" autoAdjust="0"/>
    <p:restoredTop sz="67087" autoAdjust="0"/>
  </p:normalViewPr>
  <p:slideViewPr>
    <p:cSldViewPr snapToGrid="0">
      <p:cViewPr varScale="1">
        <p:scale>
          <a:sx n="45" d="100"/>
          <a:sy n="45" d="100"/>
        </p:scale>
        <p:origin x="1628" y="20"/>
      </p:cViewPr>
      <p:guideLst/>
    </p:cSldViewPr>
  </p:slideViewPr>
  <p:notesTextViewPr>
    <p:cViewPr>
      <p:scale>
        <a:sx n="1" d="1"/>
        <a:sy n="1" d="1"/>
      </p:scale>
      <p:origin x="0" y="0"/>
    </p:cViewPr>
  </p:notesTextViewPr>
  <p:sorterViewPr>
    <p:cViewPr>
      <p:scale>
        <a:sx n="100" d="100"/>
        <a:sy n="100" d="100"/>
      </p:scale>
      <p:origin x="0" y="-216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02D4A3-05F1-4D5F-BD6F-201EFD72AA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B40CE00-F934-4AB6-8E52-8786B63F0638}">
      <dgm:prSet custT="1"/>
      <dgm:spPr>
        <a:solidFill>
          <a:schemeClr val="bg2">
            <a:lumMod val="60000"/>
            <a:lumOff val="40000"/>
          </a:schemeClr>
        </a:solidFill>
      </dgm:spPr>
      <dgm:t>
        <a:bodyPr/>
        <a:lstStyle/>
        <a:p>
          <a:r>
            <a:rPr lang="en-US" sz="1400" b="1" dirty="0"/>
            <a:t>AGS is a robust, certified Service Disabled Veteran Owned Small Business (SDVOSB) </a:t>
          </a:r>
          <a:endParaRPr lang="en-US" sz="1400" dirty="0"/>
        </a:p>
      </dgm:t>
    </dgm:pt>
    <dgm:pt modelId="{53A5105E-EEFA-4992-996A-42BAF7789FC9}" type="parTrans" cxnId="{DCD8A510-97C6-4955-824A-A76C31833AE8}">
      <dgm:prSet/>
      <dgm:spPr/>
      <dgm:t>
        <a:bodyPr/>
        <a:lstStyle/>
        <a:p>
          <a:endParaRPr lang="en-US"/>
        </a:p>
      </dgm:t>
    </dgm:pt>
    <dgm:pt modelId="{5E6ABC7A-1D13-49A9-992D-3F7B84149F6C}" type="sibTrans" cxnId="{DCD8A510-97C6-4955-824A-A76C31833AE8}">
      <dgm:prSet/>
      <dgm:spPr/>
      <dgm:t>
        <a:bodyPr/>
        <a:lstStyle/>
        <a:p>
          <a:endParaRPr lang="en-US"/>
        </a:p>
      </dgm:t>
    </dgm:pt>
    <dgm:pt modelId="{2BA017F2-8690-49DE-AB05-E65A0FD28FC7}">
      <dgm:prSet custT="1"/>
      <dgm:spPr>
        <a:solidFill>
          <a:schemeClr val="accent1">
            <a:lumMod val="75000"/>
          </a:schemeClr>
        </a:solidFill>
      </dgm:spPr>
      <dgm:t>
        <a:bodyPr/>
        <a:lstStyle/>
        <a:p>
          <a:pPr>
            <a:spcBef>
              <a:spcPts val="1200"/>
            </a:spcBef>
          </a:pPr>
          <a:r>
            <a:rPr lang="en-US" sz="1300" b="1" dirty="0"/>
            <a:t>Incorporated September of 2009 by Gil Dickens, a 20- year Air Force vet, in Lorton, Virginia. </a:t>
          </a:r>
          <a:endParaRPr lang="en-US" sz="1300" dirty="0"/>
        </a:p>
      </dgm:t>
    </dgm:pt>
    <dgm:pt modelId="{CDF843FA-EA5E-4EDD-87F7-E7123FCFC119}" type="parTrans" cxnId="{EF2D65FF-E465-49A2-8569-A64FDCB903B0}">
      <dgm:prSet/>
      <dgm:spPr/>
      <dgm:t>
        <a:bodyPr/>
        <a:lstStyle/>
        <a:p>
          <a:endParaRPr lang="en-US"/>
        </a:p>
      </dgm:t>
    </dgm:pt>
    <dgm:pt modelId="{86BD5E1E-5BF5-4F38-9208-1A5333052E83}" type="sibTrans" cxnId="{EF2D65FF-E465-49A2-8569-A64FDCB903B0}">
      <dgm:prSet/>
      <dgm:spPr/>
      <dgm:t>
        <a:bodyPr/>
        <a:lstStyle/>
        <a:p>
          <a:endParaRPr lang="en-US"/>
        </a:p>
      </dgm:t>
    </dgm:pt>
    <dgm:pt modelId="{DFB5C02C-5661-4213-A3CF-6A4CB0C71095}">
      <dgm:prSet custT="1"/>
      <dgm:spPr>
        <a:solidFill>
          <a:schemeClr val="accent1">
            <a:lumMod val="75000"/>
          </a:schemeClr>
        </a:solidFill>
      </dgm:spPr>
      <dgm:t>
        <a:bodyPr/>
        <a:lstStyle/>
        <a:p>
          <a:pPr>
            <a:spcBef>
              <a:spcPts val="1200"/>
            </a:spcBef>
          </a:pPr>
          <a:r>
            <a:rPr lang="en-US" sz="1300" b="1" dirty="0"/>
            <a:t>Our creed:  Leave a mark of superior performance that enables the men and women of the DoD and client  organizations to accomplish their objectives at the highest performance level possible.</a:t>
          </a:r>
          <a:br>
            <a:rPr lang="en-US" sz="1200" b="1" dirty="0"/>
          </a:br>
          <a:endParaRPr lang="en-US" sz="1200" dirty="0"/>
        </a:p>
      </dgm:t>
    </dgm:pt>
    <dgm:pt modelId="{943A836A-91C5-40CC-AB57-E77CFBBD96A0}" type="parTrans" cxnId="{FE1ECB5A-16CE-4694-BBE8-768E294408D2}">
      <dgm:prSet/>
      <dgm:spPr/>
      <dgm:t>
        <a:bodyPr/>
        <a:lstStyle/>
        <a:p>
          <a:endParaRPr lang="en-US"/>
        </a:p>
      </dgm:t>
    </dgm:pt>
    <dgm:pt modelId="{BE63D73C-00B9-41A3-9B56-0A764C41B803}" type="sibTrans" cxnId="{FE1ECB5A-16CE-4694-BBE8-768E294408D2}">
      <dgm:prSet/>
      <dgm:spPr/>
      <dgm:t>
        <a:bodyPr/>
        <a:lstStyle/>
        <a:p>
          <a:endParaRPr lang="en-US"/>
        </a:p>
      </dgm:t>
    </dgm:pt>
    <dgm:pt modelId="{AF51D1D7-B088-496F-AE1C-AEA84EE7B5E6}">
      <dgm:prSet/>
      <dgm:spPr>
        <a:solidFill>
          <a:schemeClr val="bg2">
            <a:lumMod val="60000"/>
            <a:lumOff val="40000"/>
          </a:schemeClr>
        </a:solidFill>
      </dgm:spPr>
      <dgm:t>
        <a:bodyPr/>
        <a:lstStyle/>
        <a:p>
          <a:r>
            <a:rPr lang="en-US" b="1" dirty="0"/>
            <a:t>Expanded 2013 to include IT and Cyber technology specialties, full spectrum training curriculum development and delivery, logistics, quantitative sciences  and program management. </a:t>
          </a:r>
          <a:endParaRPr lang="en-US" dirty="0"/>
        </a:p>
      </dgm:t>
    </dgm:pt>
    <dgm:pt modelId="{4CA15995-3CDA-4291-8FCF-3F7AAC3F89AF}" type="parTrans" cxnId="{C1682B96-8CD3-4D37-8DEF-DC83E1B46C46}">
      <dgm:prSet/>
      <dgm:spPr/>
      <dgm:t>
        <a:bodyPr/>
        <a:lstStyle/>
        <a:p>
          <a:endParaRPr lang="en-US"/>
        </a:p>
      </dgm:t>
    </dgm:pt>
    <dgm:pt modelId="{F0032CB8-179D-427C-995C-E34F89940F07}" type="sibTrans" cxnId="{C1682B96-8CD3-4D37-8DEF-DC83E1B46C46}">
      <dgm:prSet/>
      <dgm:spPr/>
      <dgm:t>
        <a:bodyPr/>
        <a:lstStyle/>
        <a:p>
          <a:endParaRPr lang="en-US"/>
        </a:p>
      </dgm:t>
    </dgm:pt>
    <dgm:pt modelId="{C9411FE4-299A-4FD3-A17E-ABE0C7353840}">
      <dgm:prSet custT="1"/>
      <dgm:spPr>
        <a:solidFill>
          <a:schemeClr val="accent1">
            <a:lumMod val="75000"/>
          </a:schemeClr>
        </a:solidFill>
      </dgm:spPr>
      <dgm:t>
        <a:bodyPr/>
        <a:lstStyle/>
        <a:p>
          <a:pPr>
            <a:spcBef>
              <a:spcPts val="1200"/>
            </a:spcBef>
          </a:pPr>
          <a:r>
            <a:rPr lang="en-US" sz="1200" b="1" dirty="0"/>
            <a:t>Top-notch Large and Small Business partners </a:t>
          </a:r>
          <a:endParaRPr lang="en-US" sz="1200" dirty="0"/>
        </a:p>
      </dgm:t>
    </dgm:pt>
    <dgm:pt modelId="{260BF746-960A-42A0-9BC5-9B5289C4969A}" type="parTrans" cxnId="{296CCE2F-CF52-4881-A9AB-663D127AC72F}">
      <dgm:prSet/>
      <dgm:spPr/>
      <dgm:t>
        <a:bodyPr/>
        <a:lstStyle/>
        <a:p>
          <a:endParaRPr lang="en-US"/>
        </a:p>
      </dgm:t>
    </dgm:pt>
    <dgm:pt modelId="{9C824A2C-112F-41FD-B763-654CEB80E0B0}" type="sibTrans" cxnId="{296CCE2F-CF52-4881-A9AB-663D127AC72F}">
      <dgm:prSet/>
      <dgm:spPr/>
      <dgm:t>
        <a:bodyPr/>
        <a:lstStyle/>
        <a:p>
          <a:endParaRPr lang="en-US"/>
        </a:p>
      </dgm:t>
    </dgm:pt>
    <dgm:pt modelId="{F269544A-B289-48C1-AB86-53214E76DE7F}">
      <dgm:prSet custT="1"/>
      <dgm:spPr>
        <a:solidFill>
          <a:schemeClr val="accent1">
            <a:lumMod val="75000"/>
          </a:schemeClr>
        </a:solidFill>
      </dgm:spPr>
      <dgm:t>
        <a:bodyPr/>
        <a:lstStyle/>
        <a:p>
          <a:pPr>
            <a:spcBef>
              <a:spcPts val="1200"/>
            </a:spcBef>
          </a:pPr>
          <a:r>
            <a:rPr lang="en-US" sz="1200" b="1" dirty="0"/>
            <a:t>Integrated Business Solutions for IT/Cyber, Training, PPBE/Financial Management, Business Case and Cost Analysis, Systems Acquisition, Logistics and Systems Engineering serving Federal and Private sector clients.</a:t>
          </a:r>
          <a:br>
            <a:rPr lang="en-US" sz="1200" b="1" dirty="0"/>
          </a:br>
          <a:endParaRPr lang="en-US" sz="1200" dirty="0"/>
        </a:p>
      </dgm:t>
    </dgm:pt>
    <dgm:pt modelId="{99733C73-DC67-48A7-9B45-257609A3EBE7}" type="parTrans" cxnId="{4577CC06-6B70-4443-A694-CF9DCC1BCDC8}">
      <dgm:prSet/>
      <dgm:spPr/>
      <dgm:t>
        <a:bodyPr/>
        <a:lstStyle/>
        <a:p>
          <a:endParaRPr lang="en-US"/>
        </a:p>
      </dgm:t>
    </dgm:pt>
    <dgm:pt modelId="{1B335093-BF84-402D-A458-67AD69E2E34D}" type="sibTrans" cxnId="{4577CC06-6B70-4443-A694-CF9DCC1BCDC8}">
      <dgm:prSet/>
      <dgm:spPr/>
      <dgm:t>
        <a:bodyPr/>
        <a:lstStyle/>
        <a:p>
          <a:endParaRPr lang="en-US"/>
        </a:p>
      </dgm:t>
    </dgm:pt>
    <dgm:pt modelId="{46A8DFB3-2A7C-4A79-9590-08E59270229B}">
      <dgm:prSet/>
      <dgm:spPr>
        <a:solidFill>
          <a:schemeClr val="bg2">
            <a:lumMod val="60000"/>
            <a:lumOff val="40000"/>
          </a:schemeClr>
        </a:solidFill>
      </dgm:spPr>
      <dgm:t>
        <a:bodyPr/>
        <a:lstStyle/>
        <a:p>
          <a:r>
            <a:rPr lang="en-US" b="1" dirty="0"/>
            <a:t>Headquartered in Lorton, VA, </a:t>
          </a:r>
          <a:endParaRPr lang="en-US" dirty="0"/>
        </a:p>
      </dgm:t>
    </dgm:pt>
    <dgm:pt modelId="{16717EA7-DF9C-43C4-B7F3-374500E208FB}" type="parTrans" cxnId="{8C5340FB-6943-4E17-87D6-A97CC06FAECF}">
      <dgm:prSet/>
      <dgm:spPr/>
      <dgm:t>
        <a:bodyPr/>
        <a:lstStyle/>
        <a:p>
          <a:endParaRPr lang="en-US"/>
        </a:p>
      </dgm:t>
    </dgm:pt>
    <dgm:pt modelId="{91141428-6413-4CAF-A4FF-4571E8794080}" type="sibTrans" cxnId="{8C5340FB-6943-4E17-87D6-A97CC06FAECF}">
      <dgm:prSet/>
      <dgm:spPr/>
      <dgm:t>
        <a:bodyPr/>
        <a:lstStyle/>
        <a:p>
          <a:endParaRPr lang="en-US"/>
        </a:p>
      </dgm:t>
    </dgm:pt>
    <dgm:pt modelId="{C38BE1CA-4ED3-406F-B9B8-F5CA7036985C}">
      <dgm:prSet custT="1"/>
      <dgm:spPr>
        <a:solidFill>
          <a:schemeClr val="accent1">
            <a:lumMod val="75000"/>
          </a:schemeClr>
        </a:solidFill>
      </dgm:spPr>
      <dgm:t>
        <a:bodyPr/>
        <a:lstStyle/>
        <a:p>
          <a:r>
            <a:rPr lang="en-US" sz="1300" b="1" dirty="0"/>
            <a:t>AGS locations are in Old Town Alexandria, DC, and Maryland areas with major partners supporting clients in Northern Virginia and major metropolitan cities including Nashville, San Diego, and Atlanta.</a:t>
          </a:r>
          <a:endParaRPr lang="en-US" sz="1300" dirty="0"/>
        </a:p>
      </dgm:t>
    </dgm:pt>
    <dgm:pt modelId="{3CD6B7A1-C09A-43B3-8DDE-2AE23573FAEE}" type="parTrans" cxnId="{B82BD0AD-C602-4325-B751-A6CF1EC38417}">
      <dgm:prSet/>
      <dgm:spPr/>
      <dgm:t>
        <a:bodyPr/>
        <a:lstStyle/>
        <a:p>
          <a:endParaRPr lang="en-US"/>
        </a:p>
      </dgm:t>
    </dgm:pt>
    <dgm:pt modelId="{73D33FFE-7636-400D-881E-8DCB2CDB05BE}" type="sibTrans" cxnId="{B82BD0AD-C602-4325-B751-A6CF1EC38417}">
      <dgm:prSet/>
      <dgm:spPr/>
      <dgm:t>
        <a:bodyPr/>
        <a:lstStyle/>
        <a:p>
          <a:endParaRPr lang="en-US"/>
        </a:p>
      </dgm:t>
    </dgm:pt>
    <dgm:pt modelId="{2FD9AB1F-6D9F-4EFD-B6C1-7A53958A0C48}">
      <dgm:prSet custT="1"/>
      <dgm:spPr>
        <a:solidFill>
          <a:schemeClr val="accent1">
            <a:lumMod val="75000"/>
          </a:schemeClr>
        </a:solidFill>
      </dgm:spPr>
      <dgm:t>
        <a:bodyPr/>
        <a:lstStyle/>
        <a:p>
          <a:pPr>
            <a:spcBef>
              <a:spcPct val="0"/>
            </a:spcBef>
          </a:pPr>
          <a:endParaRPr lang="en-US" sz="1300" dirty="0"/>
        </a:p>
      </dgm:t>
    </dgm:pt>
    <dgm:pt modelId="{D70890D1-734F-4EC6-998C-A1EBEB4BA865}" type="parTrans" cxnId="{340BE054-A5D6-4E3C-BB5D-FD3ECFC576F9}">
      <dgm:prSet/>
      <dgm:spPr/>
      <dgm:t>
        <a:bodyPr/>
        <a:lstStyle/>
        <a:p>
          <a:endParaRPr lang="en-US"/>
        </a:p>
      </dgm:t>
    </dgm:pt>
    <dgm:pt modelId="{3B789812-451A-41EF-81B8-7C9BD29DE33C}" type="sibTrans" cxnId="{340BE054-A5D6-4E3C-BB5D-FD3ECFC576F9}">
      <dgm:prSet/>
      <dgm:spPr/>
      <dgm:t>
        <a:bodyPr/>
        <a:lstStyle/>
        <a:p>
          <a:endParaRPr lang="en-US"/>
        </a:p>
      </dgm:t>
    </dgm:pt>
    <dgm:pt modelId="{BC900340-95A2-45DC-A99C-7864CF524AA1}">
      <dgm:prSet custT="1"/>
      <dgm:spPr>
        <a:solidFill>
          <a:schemeClr val="accent1">
            <a:lumMod val="75000"/>
          </a:schemeClr>
        </a:solidFill>
      </dgm:spPr>
      <dgm:t>
        <a:bodyPr/>
        <a:lstStyle/>
        <a:p>
          <a:pPr>
            <a:spcBef>
              <a:spcPts val="1200"/>
            </a:spcBef>
          </a:pPr>
          <a:r>
            <a:rPr lang="en-US" sz="1300" b="1" dirty="0"/>
            <a:t>AGS takes pride in successful support of Department of Defense and Federal Agency missions</a:t>
          </a:r>
          <a:endParaRPr lang="en-US" sz="1300" dirty="0"/>
        </a:p>
      </dgm:t>
    </dgm:pt>
    <dgm:pt modelId="{8649A19F-BE36-4AF0-A7C3-46002D7D2EFD}" type="parTrans" cxnId="{EA8C7D5B-21A8-4692-92DF-2CC27B99177D}">
      <dgm:prSet/>
      <dgm:spPr/>
      <dgm:t>
        <a:bodyPr/>
        <a:lstStyle/>
        <a:p>
          <a:endParaRPr lang="en-US"/>
        </a:p>
      </dgm:t>
    </dgm:pt>
    <dgm:pt modelId="{5020FC63-F34F-4A1E-90B4-8CE1D0C6DF28}" type="sibTrans" cxnId="{EA8C7D5B-21A8-4692-92DF-2CC27B99177D}">
      <dgm:prSet/>
      <dgm:spPr/>
      <dgm:t>
        <a:bodyPr/>
        <a:lstStyle/>
        <a:p>
          <a:endParaRPr lang="en-US"/>
        </a:p>
      </dgm:t>
    </dgm:pt>
    <dgm:pt modelId="{0DEC8F2B-FB87-48EF-9EDC-2D9F4100CAF1}">
      <dgm:prSet custT="1"/>
      <dgm:spPr>
        <a:solidFill>
          <a:schemeClr val="accent1">
            <a:lumMod val="75000"/>
          </a:schemeClr>
        </a:solidFill>
      </dgm:spPr>
      <dgm:t>
        <a:bodyPr/>
        <a:lstStyle/>
        <a:p>
          <a:pPr>
            <a:spcBef>
              <a:spcPct val="0"/>
            </a:spcBef>
          </a:pPr>
          <a:endParaRPr lang="en-US" sz="1200" dirty="0"/>
        </a:p>
      </dgm:t>
    </dgm:pt>
    <dgm:pt modelId="{F4D01A6B-6ED3-4957-9F2E-5869691FDF6C}" type="parTrans" cxnId="{D8A9B3D0-8E48-41B9-8698-B2DA4FDC8472}">
      <dgm:prSet/>
      <dgm:spPr/>
      <dgm:t>
        <a:bodyPr/>
        <a:lstStyle/>
        <a:p>
          <a:endParaRPr lang="en-US"/>
        </a:p>
      </dgm:t>
    </dgm:pt>
    <dgm:pt modelId="{27EE50C6-D7C3-4033-898B-318212D34F36}" type="sibTrans" cxnId="{D8A9B3D0-8E48-41B9-8698-B2DA4FDC8472}">
      <dgm:prSet/>
      <dgm:spPr/>
      <dgm:t>
        <a:bodyPr/>
        <a:lstStyle/>
        <a:p>
          <a:endParaRPr lang="en-US"/>
        </a:p>
      </dgm:t>
    </dgm:pt>
    <dgm:pt modelId="{C30A0FDF-82D9-47AC-8199-BD924A7DE662}" type="pres">
      <dgm:prSet presAssocID="{E502D4A3-05F1-4D5F-BD6F-201EFD72AA32}" presName="linear" presStyleCnt="0">
        <dgm:presLayoutVars>
          <dgm:animLvl val="lvl"/>
          <dgm:resizeHandles val="exact"/>
        </dgm:presLayoutVars>
      </dgm:prSet>
      <dgm:spPr/>
    </dgm:pt>
    <dgm:pt modelId="{B18C66D1-2FAA-45AE-91B9-1BDAD9F9625A}" type="pres">
      <dgm:prSet presAssocID="{4B40CE00-F934-4AB6-8E52-8786B63F0638}" presName="parentText" presStyleLbl="node1" presStyleIdx="0" presStyleCnt="3" custScaleY="59650">
        <dgm:presLayoutVars>
          <dgm:chMax val="0"/>
          <dgm:bulletEnabled val="1"/>
        </dgm:presLayoutVars>
      </dgm:prSet>
      <dgm:spPr/>
    </dgm:pt>
    <dgm:pt modelId="{586B5BC8-97B8-47E5-9836-6B186AA190E1}" type="pres">
      <dgm:prSet presAssocID="{4B40CE00-F934-4AB6-8E52-8786B63F0638}" presName="childText" presStyleLbl="revTx" presStyleIdx="0" presStyleCnt="3">
        <dgm:presLayoutVars>
          <dgm:bulletEnabled val="1"/>
        </dgm:presLayoutVars>
      </dgm:prSet>
      <dgm:spPr/>
    </dgm:pt>
    <dgm:pt modelId="{6C0E5417-0CC1-4DA2-86B3-FF566A702FC4}" type="pres">
      <dgm:prSet presAssocID="{AF51D1D7-B088-496F-AE1C-AEA84EE7B5E6}" presName="parentText" presStyleLbl="node1" presStyleIdx="1" presStyleCnt="3">
        <dgm:presLayoutVars>
          <dgm:chMax val="0"/>
          <dgm:bulletEnabled val="1"/>
        </dgm:presLayoutVars>
      </dgm:prSet>
      <dgm:spPr/>
    </dgm:pt>
    <dgm:pt modelId="{39D7DF2A-7622-4BD9-8C0E-BCF1BD910883}" type="pres">
      <dgm:prSet presAssocID="{AF51D1D7-B088-496F-AE1C-AEA84EE7B5E6}" presName="childText" presStyleLbl="revTx" presStyleIdx="1" presStyleCnt="3" custScaleY="107240">
        <dgm:presLayoutVars>
          <dgm:bulletEnabled val="1"/>
        </dgm:presLayoutVars>
      </dgm:prSet>
      <dgm:spPr/>
    </dgm:pt>
    <dgm:pt modelId="{C29C206B-6944-4AE8-A24B-5031BC8595A9}" type="pres">
      <dgm:prSet presAssocID="{46A8DFB3-2A7C-4A79-9590-08E59270229B}" presName="parentText" presStyleLbl="node1" presStyleIdx="2" presStyleCnt="3" custScaleY="47834" custLinFactNeighborX="206" custLinFactNeighborY="-19794">
        <dgm:presLayoutVars>
          <dgm:chMax val="0"/>
          <dgm:bulletEnabled val="1"/>
        </dgm:presLayoutVars>
      </dgm:prSet>
      <dgm:spPr/>
    </dgm:pt>
    <dgm:pt modelId="{2F2EF49C-6A19-404B-870B-384B63B7BC35}" type="pres">
      <dgm:prSet presAssocID="{46A8DFB3-2A7C-4A79-9590-08E59270229B}" presName="childText" presStyleLbl="revTx" presStyleIdx="2" presStyleCnt="3">
        <dgm:presLayoutVars>
          <dgm:bulletEnabled val="1"/>
        </dgm:presLayoutVars>
      </dgm:prSet>
      <dgm:spPr/>
    </dgm:pt>
  </dgm:ptLst>
  <dgm:cxnLst>
    <dgm:cxn modelId="{4577CC06-6B70-4443-A694-CF9DCC1BCDC8}" srcId="{AF51D1D7-B088-496F-AE1C-AEA84EE7B5E6}" destId="{F269544A-B289-48C1-AB86-53214E76DE7F}" srcOrd="2" destOrd="0" parTransId="{99733C73-DC67-48A7-9B45-257609A3EBE7}" sibTransId="{1B335093-BF84-402D-A458-67AD69E2E34D}"/>
    <dgm:cxn modelId="{D9361E0E-4376-42AB-8D1D-709095CA5245}" type="presOf" srcId="{DFB5C02C-5661-4213-A3CF-6A4CB0C71095}" destId="{586B5BC8-97B8-47E5-9836-6B186AA190E1}" srcOrd="0" destOrd="3" presId="urn:microsoft.com/office/officeart/2005/8/layout/vList2"/>
    <dgm:cxn modelId="{DCD8A510-97C6-4955-824A-A76C31833AE8}" srcId="{E502D4A3-05F1-4D5F-BD6F-201EFD72AA32}" destId="{4B40CE00-F934-4AB6-8E52-8786B63F0638}" srcOrd="0" destOrd="0" parTransId="{53A5105E-EEFA-4992-996A-42BAF7789FC9}" sibTransId="{5E6ABC7A-1D13-49A9-992D-3F7B84149F6C}"/>
    <dgm:cxn modelId="{E5297E11-35EF-433F-8978-EF55FB5C6822}" type="presOf" srcId="{0DEC8F2B-FB87-48EF-9EDC-2D9F4100CAF1}" destId="{39D7DF2A-7622-4BD9-8C0E-BCF1BD910883}" srcOrd="0" destOrd="0" presId="urn:microsoft.com/office/officeart/2005/8/layout/vList2"/>
    <dgm:cxn modelId="{CD213223-5D3A-4886-945F-659E441DEBBC}" type="presOf" srcId="{C38BE1CA-4ED3-406F-B9B8-F5CA7036985C}" destId="{2F2EF49C-6A19-404B-870B-384B63B7BC35}" srcOrd="0" destOrd="0" presId="urn:microsoft.com/office/officeart/2005/8/layout/vList2"/>
    <dgm:cxn modelId="{296CCE2F-CF52-4881-A9AB-663D127AC72F}" srcId="{AF51D1D7-B088-496F-AE1C-AEA84EE7B5E6}" destId="{C9411FE4-299A-4FD3-A17E-ABE0C7353840}" srcOrd="1" destOrd="0" parTransId="{260BF746-960A-42A0-9BC5-9B5289C4969A}" sibTransId="{9C824A2C-112F-41FD-B763-654CEB80E0B0}"/>
    <dgm:cxn modelId="{EA8C7D5B-21A8-4692-92DF-2CC27B99177D}" srcId="{4B40CE00-F934-4AB6-8E52-8786B63F0638}" destId="{BC900340-95A2-45DC-A99C-7864CF524AA1}" srcOrd="2" destOrd="0" parTransId="{8649A19F-BE36-4AF0-A7C3-46002D7D2EFD}" sibTransId="{5020FC63-F34F-4A1E-90B4-8CE1D0C6DF28}"/>
    <dgm:cxn modelId="{60421566-9114-44B7-AEE6-DB1AEB84D851}" type="presOf" srcId="{2BA017F2-8690-49DE-AB05-E65A0FD28FC7}" destId="{586B5BC8-97B8-47E5-9836-6B186AA190E1}" srcOrd="0" destOrd="1" presId="urn:microsoft.com/office/officeart/2005/8/layout/vList2"/>
    <dgm:cxn modelId="{5F711953-D5FF-4D4F-8B23-70E6A5E78AFD}" type="presOf" srcId="{E502D4A3-05F1-4D5F-BD6F-201EFD72AA32}" destId="{C30A0FDF-82D9-47AC-8199-BD924A7DE662}" srcOrd="0" destOrd="0" presId="urn:microsoft.com/office/officeart/2005/8/layout/vList2"/>
    <dgm:cxn modelId="{813E0274-AB9C-4264-BE26-EE988CA0129C}" type="presOf" srcId="{4B40CE00-F934-4AB6-8E52-8786B63F0638}" destId="{B18C66D1-2FAA-45AE-91B9-1BDAD9F9625A}" srcOrd="0" destOrd="0" presId="urn:microsoft.com/office/officeart/2005/8/layout/vList2"/>
    <dgm:cxn modelId="{340BE054-A5D6-4E3C-BB5D-FD3ECFC576F9}" srcId="{4B40CE00-F934-4AB6-8E52-8786B63F0638}" destId="{2FD9AB1F-6D9F-4EFD-B6C1-7A53958A0C48}" srcOrd="0" destOrd="0" parTransId="{D70890D1-734F-4EC6-998C-A1EBEB4BA865}" sibTransId="{3B789812-451A-41EF-81B8-7C9BD29DE33C}"/>
    <dgm:cxn modelId="{FE1ECB5A-16CE-4694-BBE8-768E294408D2}" srcId="{4B40CE00-F934-4AB6-8E52-8786B63F0638}" destId="{DFB5C02C-5661-4213-A3CF-6A4CB0C71095}" srcOrd="3" destOrd="0" parTransId="{943A836A-91C5-40CC-AB57-E77CFBBD96A0}" sibTransId="{BE63D73C-00B9-41A3-9B56-0A764C41B803}"/>
    <dgm:cxn modelId="{3E581D86-A29A-44AB-8409-1026AA1A6DDC}" type="presOf" srcId="{BC900340-95A2-45DC-A99C-7864CF524AA1}" destId="{586B5BC8-97B8-47E5-9836-6B186AA190E1}" srcOrd="0" destOrd="2" presId="urn:microsoft.com/office/officeart/2005/8/layout/vList2"/>
    <dgm:cxn modelId="{1FD8C58C-F6DA-4A7C-A52D-5DCD30C5B1A9}" type="presOf" srcId="{2FD9AB1F-6D9F-4EFD-B6C1-7A53958A0C48}" destId="{586B5BC8-97B8-47E5-9836-6B186AA190E1}" srcOrd="0" destOrd="0" presId="urn:microsoft.com/office/officeart/2005/8/layout/vList2"/>
    <dgm:cxn modelId="{A9E96A91-8FCF-413F-80CE-00498888E33B}" type="presOf" srcId="{AF51D1D7-B088-496F-AE1C-AEA84EE7B5E6}" destId="{6C0E5417-0CC1-4DA2-86B3-FF566A702FC4}" srcOrd="0" destOrd="0" presId="urn:microsoft.com/office/officeart/2005/8/layout/vList2"/>
    <dgm:cxn modelId="{C1682B96-8CD3-4D37-8DEF-DC83E1B46C46}" srcId="{E502D4A3-05F1-4D5F-BD6F-201EFD72AA32}" destId="{AF51D1D7-B088-496F-AE1C-AEA84EE7B5E6}" srcOrd="1" destOrd="0" parTransId="{4CA15995-3CDA-4291-8FCF-3F7AAC3F89AF}" sibTransId="{F0032CB8-179D-427C-995C-E34F89940F07}"/>
    <dgm:cxn modelId="{CF207E96-C07A-480D-ACB0-14CE7AABDA89}" type="presOf" srcId="{C9411FE4-299A-4FD3-A17E-ABE0C7353840}" destId="{39D7DF2A-7622-4BD9-8C0E-BCF1BD910883}" srcOrd="0" destOrd="1" presId="urn:microsoft.com/office/officeart/2005/8/layout/vList2"/>
    <dgm:cxn modelId="{984F8E96-C60B-4D0E-B63A-92D40D0D866C}" type="presOf" srcId="{F269544A-B289-48C1-AB86-53214E76DE7F}" destId="{39D7DF2A-7622-4BD9-8C0E-BCF1BD910883}" srcOrd="0" destOrd="2" presId="urn:microsoft.com/office/officeart/2005/8/layout/vList2"/>
    <dgm:cxn modelId="{B82BD0AD-C602-4325-B751-A6CF1EC38417}" srcId="{46A8DFB3-2A7C-4A79-9590-08E59270229B}" destId="{C38BE1CA-4ED3-406F-B9B8-F5CA7036985C}" srcOrd="0" destOrd="0" parTransId="{3CD6B7A1-C09A-43B3-8DDE-2AE23573FAEE}" sibTransId="{73D33FFE-7636-400D-881E-8DCB2CDB05BE}"/>
    <dgm:cxn modelId="{D8A9B3D0-8E48-41B9-8698-B2DA4FDC8472}" srcId="{AF51D1D7-B088-496F-AE1C-AEA84EE7B5E6}" destId="{0DEC8F2B-FB87-48EF-9EDC-2D9F4100CAF1}" srcOrd="0" destOrd="0" parTransId="{F4D01A6B-6ED3-4957-9F2E-5869691FDF6C}" sibTransId="{27EE50C6-D7C3-4033-898B-318212D34F36}"/>
    <dgm:cxn modelId="{553919E6-DA8A-4010-9F78-46824C3E669C}" type="presOf" srcId="{46A8DFB3-2A7C-4A79-9590-08E59270229B}" destId="{C29C206B-6944-4AE8-A24B-5031BC8595A9}" srcOrd="0" destOrd="0" presId="urn:microsoft.com/office/officeart/2005/8/layout/vList2"/>
    <dgm:cxn modelId="{8C5340FB-6943-4E17-87D6-A97CC06FAECF}" srcId="{E502D4A3-05F1-4D5F-BD6F-201EFD72AA32}" destId="{46A8DFB3-2A7C-4A79-9590-08E59270229B}" srcOrd="2" destOrd="0" parTransId="{16717EA7-DF9C-43C4-B7F3-374500E208FB}" sibTransId="{91141428-6413-4CAF-A4FF-4571E8794080}"/>
    <dgm:cxn modelId="{EF2D65FF-E465-49A2-8569-A64FDCB903B0}" srcId="{4B40CE00-F934-4AB6-8E52-8786B63F0638}" destId="{2BA017F2-8690-49DE-AB05-E65A0FD28FC7}" srcOrd="1" destOrd="0" parTransId="{CDF843FA-EA5E-4EDD-87F7-E7123FCFC119}" sibTransId="{86BD5E1E-5BF5-4F38-9208-1A5333052E83}"/>
    <dgm:cxn modelId="{1A365A9C-A04B-41CB-B0C2-A3761FFA0671}" type="presParOf" srcId="{C30A0FDF-82D9-47AC-8199-BD924A7DE662}" destId="{B18C66D1-2FAA-45AE-91B9-1BDAD9F9625A}" srcOrd="0" destOrd="0" presId="urn:microsoft.com/office/officeart/2005/8/layout/vList2"/>
    <dgm:cxn modelId="{DABC96FB-4FAC-46E6-92EA-174D74CFF87C}" type="presParOf" srcId="{C30A0FDF-82D9-47AC-8199-BD924A7DE662}" destId="{586B5BC8-97B8-47E5-9836-6B186AA190E1}" srcOrd="1" destOrd="0" presId="urn:microsoft.com/office/officeart/2005/8/layout/vList2"/>
    <dgm:cxn modelId="{4B2E3788-A4EB-46F5-B27D-31A10C9DE549}" type="presParOf" srcId="{C30A0FDF-82D9-47AC-8199-BD924A7DE662}" destId="{6C0E5417-0CC1-4DA2-86B3-FF566A702FC4}" srcOrd="2" destOrd="0" presId="urn:microsoft.com/office/officeart/2005/8/layout/vList2"/>
    <dgm:cxn modelId="{2E29019D-6A84-485C-BA48-BC0551B0E967}" type="presParOf" srcId="{C30A0FDF-82D9-47AC-8199-BD924A7DE662}" destId="{39D7DF2A-7622-4BD9-8C0E-BCF1BD910883}" srcOrd="3" destOrd="0" presId="urn:microsoft.com/office/officeart/2005/8/layout/vList2"/>
    <dgm:cxn modelId="{EBD91007-F788-4F61-8A38-553BA4C3C417}" type="presParOf" srcId="{C30A0FDF-82D9-47AC-8199-BD924A7DE662}" destId="{C29C206B-6944-4AE8-A24B-5031BC8595A9}" srcOrd="4" destOrd="0" presId="urn:microsoft.com/office/officeart/2005/8/layout/vList2"/>
    <dgm:cxn modelId="{7C83668D-5A5D-4681-AA5F-17DE4AAE14FC}" type="presParOf" srcId="{C30A0FDF-82D9-47AC-8199-BD924A7DE662}" destId="{2F2EF49C-6A19-404B-870B-384B63B7BC3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C66D1-2FAA-45AE-91B9-1BDAD9F9625A}">
      <dsp:nvSpPr>
        <dsp:cNvPr id="0" name=""/>
        <dsp:cNvSpPr/>
      </dsp:nvSpPr>
      <dsp:spPr>
        <a:xfrm>
          <a:off x="0" y="171147"/>
          <a:ext cx="4572001" cy="591736"/>
        </a:xfrm>
        <a:prstGeom prst="roundRect">
          <a:avLst/>
        </a:prstGeom>
        <a:solidFill>
          <a:schemeClr val="bg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AGS is a robust, certified Service Disabled Veteran Owned Small Business (SDVOSB) </a:t>
          </a:r>
          <a:endParaRPr lang="en-US" sz="1400" kern="1200" dirty="0"/>
        </a:p>
      </dsp:txBody>
      <dsp:txXfrm>
        <a:off x="28886" y="200033"/>
        <a:ext cx="4514229" cy="533964"/>
      </dsp:txXfrm>
    </dsp:sp>
    <dsp:sp modelId="{586B5BC8-97B8-47E5-9836-6B186AA190E1}">
      <dsp:nvSpPr>
        <dsp:cNvPr id="0" name=""/>
        <dsp:cNvSpPr/>
      </dsp:nvSpPr>
      <dsp:spPr>
        <a:xfrm>
          <a:off x="0" y="762883"/>
          <a:ext cx="4572001" cy="1970640"/>
        </a:xfrm>
        <a:prstGeom prst="rect">
          <a:avLst/>
        </a:prstGeom>
        <a:solidFill>
          <a:schemeClr val="accent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5161" tIns="16510" rIns="92456" bIns="16510" numCol="1" spcCol="1270" anchor="t" anchorCtr="0">
          <a:noAutofit/>
        </a:bodyPr>
        <a:lstStyle/>
        <a:p>
          <a:pPr marL="114300" lvl="1" indent="-114300" algn="l" defTabSz="577850">
            <a:lnSpc>
              <a:spcPct val="90000"/>
            </a:lnSpc>
            <a:spcBef>
              <a:spcPct val="0"/>
            </a:spcBef>
            <a:spcAft>
              <a:spcPct val="20000"/>
            </a:spcAft>
            <a:buChar char="•"/>
          </a:pPr>
          <a:endParaRPr lang="en-US" sz="1300" kern="1200" dirty="0"/>
        </a:p>
        <a:p>
          <a:pPr marL="114300" lvl="1" indent="-114300" algn="l" defTabSz="577850">
            <a:lnSpc>
              <a:spcPct val="90000"/>
            </a:lnSpc>
            <a:spcBef>
              <a:spcPct val="0"/>
            </a:spcBef>
            <a:spcAft>
              <a:spcPct val="20000"/>
            </a:spcAft>
            <a:buChar char="•"/>
          </a:pPr>
          <a:r>
            <a:rPr lang="en-US" sz="1300" b="1" kern="1200" dirty="0"/>
            <a:t>Incorporated September of 2009 by Gil Dickens, a 20- year Air Force vet, in Lorton, Virginia. </a:t>
          </a:r>
          <a:endParaRPr lang="en-US" sz="1300" kern="1200" dirty="0"/>
        </a:p>
        <a:p>
          <a:pPr marL="114300" lvl="1" indent="-114300" algn="l" defTabSz="577850">
            <a:lnSpc>
              <a:spcPct val="90000"/>
            </a:lnSpc>
            <a:spcBef>
              <a:spcPct val="0"/>
            </a:spcBef>
            <a:spcAft>
              <a:spcPct val="20000"/>
            </a:spcAft>
            <a:buChar char="•"/>
          </a:pPr>
          <a:r>
            <a:rPr lang="en-US" sz="1300" b="1" kern="1200" dirty="0"/>
            <a:t>AGS takes pride in successful support of Department of Defense and Federal Agency missions</a:t>
          </a:r>
          <a:endParaRPr lang="en-US" sz="1300" kern="1200" dirty="0"/>
        </a:p>
        <a:p>
          <a:pPr marL="114300" lvl="1" indent="-114300" algn="l" defTabSz="577850">
            <a:lnSpc>
              <a:spcPct val="90000"/>
            </a:lnSpc>
            <a:spcBef>
              <a:spcPct val="0"/>
            </a:spcBef>
            <a:spcAft>
              <a:spcPct val="20000"/>
            </a:spcAft>
            <a:buChar char="•"/>
          </a:pPr>
          <a:r>
            <a:rPr lang="en-US" sz="1300" b="1" kern="1200" dirty="0"/>
            <a:t>Our creed:  Leave a mark of superior performance that enables the men and women of the DoD and client  organizations to accomplish their objectives at the highest performance level possible.</a:t>
          </a:r>
          <a:br>
            <a:rPr lang="en-US" sz="1200" b="1" kern="1200" dirty="0"/>
          </a:br>
          <a:endParaRPr lang="en-US" sz="1200" kern="1200" dirty="0"/>
        </a:p>
      </dsp:txBody>
      <dsp:txXfrm>
        <a:off x="0" y="762883"/>
        <a:ext cx="4572001" cy="1970640"/>
      </dsp:txXfrm>
    </dsp:sp>
    <dsp:sp modelId="{6C0E5417-0CC1-4DA2-86B3-FF566A702FC4}">
      <dsp:nvSpPr>
        <dsp:cNvPr id="0" name=""/>
        <dsp:cNvSpPr/>
      </dsp:nvSpPr>
      <dsp:spPr>
        <a:xfrm>
          <a:off x="0" y="2733523"/>
          <a:ext cx="4572001" cy="992013"/>
        </a:xfrm>
        <a:prstGeom prst="roundRect">
          <a:avLst/>
        </a:prstGeom>
        <a:solidFill>
          <a:schemeClr val="bg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Expanded 2013 to include IT and Cyber technology specialties, full spectrum training curriculum development and delivery, logistics, quantitative sciences  and program management. </a:t>
          </a:r>
          <a:endParaRPr lang="en-US" sz="1400" kern="1200" dirty="0"/>
        </a:p>
      </dsp:txBody>
      <dsp:txXfrm>
        <a:off x="48426" y="2781949"/>
        <a:ext cx="4475149" cy="895161"/>
      </dsp:txXfrm>
    </dsp:sp>
    <dsp:sp modelId="{39D7DF2A-7622-4BD9-8C0E-BCF1BD910883}">
      <dsp:nvSpPr>
        <dsp:cNvPr id="0" name=""/>
        <dsp:cNvSpPr/>
      </dsp:nvSpPr>
      <dsp:spPr>
        <a:xfrm>
          <a:off x="0" y="3725537"/>
          <a:ext cx="4572001" cy="1398516"/>
        </a:xfrm>
        <a:prstGeom prst="rect">
          <a:avLst/>
        </a:prstGeom>
        <a:solidFill>
          <a:schemeClr val="accent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5161" tIns="15240" rIns="85344" bIns="1524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p>
        <a:p>
          <a:pPr marL="114300" lvl="1" indent="-114300" algn="l" defTabSz="533400">
            <a:lnSpc>
              <a:spcPct val="90000"/>
            </a:lnSpc>
            <a:spcBef>
              <a:spcPct val="0"/>
            </a:spcBef>
            <a:spcAft>
              <a:spcPct val="20000"/>
            </a:spcAft>
            <a:buChar char="•"/>
          </a:pPr>
          <a:r>
            <a:rPr lang="en-US" sz="1200" b="1" kern="1200" dirty="0"/>
            <a:t>Top-notch Large and Small Business partners </a:t>
          </a:r>
          <a:endParaRPr lang="en-US" sz="1200" kern="1200" dirty="0"/>
        </a:p>
        <a:p>
          <a:pPr marL="114300" lvl="1" indent="-114300" algn="l" defTabSz="533400">
            <a:lnSpc>
              <a:spcPct val="90000"/>
            </a:lnSpc>
            <a:spcBef>
              <a:spcPct val="0"/>
            </a:spcBef>
            <a:spcAft>
              <a:spcPct val="20000"/>
            </a:spcAft>
            <a:buChar char="•"/>
          </a:pPr>
          <a:r>
            <a:rPr lang="en-US" sz="1200" b="1" kern="1200" dirty="0"/>
            <a:t>Integrated Business Solutions for IT/Cyber, Training, PPBE/Financial Management, Business Case and Cost Analysis, Systems Acquisition, Logistics and Systems Engineering serving Federal and Private sector clients.</a:t>
          </a:r>
          <a:br>
            <a:rPr lang="en-US" sz="1200" b="1" kern="1200" dirty="0"/>
          </a:br>
          <a:endParaRPr lang="en-US" sz="1200" kern="1200" dirty="0"/>
        </a:p>
      </dsp:txBody>
      <dsp:txXfrm>
        <a:off x="0" y="3725537"/>
        <a:ext cx="4572001" cy="1398516"/>
      </dsp:txXfrm>
    </dsp:sp>
    <dsp:sp modelId="{C29C206B-6944-4AE8-A24B-5031BC8595A9}">
      <dsp:nvSpPr>
        <dsp:cNvPr id="0" name=""/>
        <dsp:cNvSpPr/>
      </dsp:nvSpPr>
      <dsp:spPr>
        <a:xfrm>
          <a:off x="0" y="4972041"/>
          <a:ext cx="4572001" cy="474519"/>
        </a:xfrm>
        <a:prstGeom prst="roundRect">
          <a:avLst/>
        </a:prstGeom>
        <a:solidFill>
          <a:schemeClr val="bg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Headquartered in Lorton, VA, </a:t>
          </a:r>
          <a:endParaRPr lang="en-US" sz="1400" kern="1200" dirty="0"/>
        </a:p>
      </dsp:txBody>
      <dsp:txXfrm>
        <a:off x="23164" y="4995205"/>
        <a:ext cx="4525673" cy="428191"/>
      </dsp:txXfrm>
    </dsp:sp>
    <dsp:sp modelId="{2F2EF49C-6A19-404B-870B-384B63B7BC35}">
      <dsp:nvSpPr>
        <dsp:cNvPr id="0" name=""/>
        <dsp:cNvSpPr/>
      </dsp:nvSpPr>
      <dsp:spPr>
        <a:xfrm>
          <a:off x="0" y="5598573"/>
          <a:ext cx="4572001" cy="767970"/>
        </a:xfrm>
        <a:prstGeom prst="rect">
          <a:avLst/>
        </a:prstGeom>
        <a:solidFill>
          <a:schemeClr val="accent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5161" tIns="16510" rIns="92456" bIns="16510" numCol="1" spcCol="1270" anchor="t" anchorCtr="0">
          <a:noAutofit/>
        </a:bodyPr>
        <a:lstStyle/>
        <a:p>
          <a:pPr marL="114300" lvl="1" indent="-114300" algn="l" defTabSz="577850">
            <a:lnSpc>
              <a:spcPct val="90000"/>
            </a:lnSpc>
            <a:spcBef>
              <a:spcPct val="0"/>
            </a:spcBef>
            <a:spcAft>
              <a:spcPct val="20000"/>
            </a:spcAft>
            <a:buChar char="•"/>
          </a:pPr>
          <a:r>
            <a:rPr lang="en-US" sz="1300" b="1" kern="1200" dirty="0"/>
            <a:t>AGS locations are in Old Town Alexandria, DC, and Maryland areas with major partners supporting clients in Northern Virginia and major metropolitan cities including Nashville, San Diego, and Atlanta.</a:t>
          </a:r>
          <a:endParaRPr lang="en-US" sz="1300" kern="1200" dirty="0"/>
        </a:p>
      </dsp:txBody>
      <dsp:txXfrm>
        <a:off x="0" y="5598573"/>
        <a:ext cx="4572001" cy="7679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28440" cy="351737"/>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5265809" y="2"/>
            <a:ext cx="4028440" cy="351737"/>
          </a:xfrm>
          <a:prstGeom prst="rect">
            <a:avLst/>
          </a:prstGeom>
        </p:spPr>
        <p:txBody>
          <a:bodyPr vert="horz" lIns="93172" tIns="46587" rIns="93172" bIns="46587" rtlCol="0"/>
          <a:lstStyle>
            <a:lvl1pPr algn="r">
              <a:defRPr sz="1200"/>
            </a:lvl1pPr>
          </a:lstStyle>
          <a:p>
            <a:fld id="{2F3C3236-96AA-4D99-B4CC-7963FC6EB766}" type="datetimeFigureOut">
              <a:rPr lang="en-US" smtClean="0"/>
              <a:t>12/12/2021</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929640" y="3373755"/>
            <a:ext cx="7437120" cy="2760346"/>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5"/>
            <a:ext cx="4028440" cy="351736"/>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5"/>
            <a:ext cx="4028440" cy="351736"/>
          </a:xfrm>
          <a:prstGeom prst="rect">
            <a:avLst/>
          </a:prstGeom>
        </p:spPr>
        <p:txBody>
          <a:bodyPr vert="horz" lIns="93172" tIns="46587" rIns="93172" bIns="46587" rtlCol="0" anchor="b"/>
          <a:lstStyle>
            <a:lvl1pPr algn="r">
              <a:defRPr sz="1200"/>
            </a:lvl1pPr>
          </a:lstStyle>
          <a:p>
            <a:fld id="{2CDD28BC-5780-46F3-920C-B5BE0316B2D9}" type="slidenum">
              <a:rPr lang="en-US" smtClean="0"/>
              <a:t>‹#›</a:t>
            </a:fld>
            <a:endParaRPr lang="en-US"/>
          </a:p>
        </p:txBody>
      </p:sp>
    </p:spTree>
    <p:extLst>
      <p:ext uri="{BB962C8B-B14F-4D97-AF65-F5344CB8AC3E}">
        <p14:creationId xmlns:p14="http://schemas.microsoft.com/office/powerpoint/2010/main" val="417337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sync student code.</a:t>
            </a:r>
          </a:p>
          <a:p>
            <a:r>
              <a:rPr lang="en-US" dirty="0"/>
              <a:t>I am a student, too.  I don’t know everything ... about anything.   I’ll make mistakes – it’s live performance.</a:t>
            </a:r>
          </a:p>
          <a:p>
            <a:endParaRPr lang="en-US" dirty="0"/>
          </a:p>
          <a:p>
            <a:r>
              <a:rPr lang="en-US" dirty="0"/>
              <a:t>You will see a lot of code.    You will code a lot of code.  You will make many mistakes. Bicycle analogy.</a:t>
            </a:r>
          </a:p>
          <a:p>
            <a:endParaRPr lang="en-US" dirty="0"/>
          </a:p>
          <a:p>
            <a:r>
              <a:rPr lang="en-US" dirty="0"/>
              <a:t>Exercises “labs” will be difficult.   You WILL get stuck.   You WILL have questions.   It’s all good.   You’ll have the code from the lectures, you’ll have your own code, you’ll have the solutions in case that’s how you learn best.   You’ll have me and live coaching if needed</a:t>
            </a:r>
          </a:p>
          <a:p>
            <a:endParaRPr lang="en-US" dirty="0"/>
          </a:p>
          <a:p>
            <a:r>
              <a:rPr lang="en-US" dirty="0"/>
              <a:t>I’ll flag important versus background as we go.</a:t>
            </a:r>
          </a:p>
          <a:p>
            <a:endParaRPr lang="en-US" dirty="0"/>
          </a:p>
          <a:p>
            <a:r>
              <a:rPr lang="en-US" dirty="0"/>
              <a:t>Pace flexible.</a:t>
            </a:r>
          </a:p>
          <a:p>
            <a:endParaRPr lang="en-US" dirty="0"/>
          </a:p>
          <a:p>
            <a:endParaRPr lang="en-US" dirty="0"/>
          </a:p>
          <a:p>
            <a:r>
              <a:rPr lang="en-US" dirty="0"/>
              <a:t>Code along if you’d like.</a:t>
            </a:r>
          </a:p>
          <a:p>
            <a:r>
              <a:rPr lang="en-US" dirty="0"/>
              <a:t>Compile a few lines at a time</a:t>
            </a:r>
          </a:p>
          <a:p>
            <a:r>
              <a:rPr lang="en-US" dirty="0"/>
              <a:t>Print results and progress as you go</a:t>
            </a:r>
          </a:p>
          <a:p>
            <a:endParaRPr lang="en-US" dirty="0"/>
          </a:p>
          <a:p>
            <a:r>
              <a:rPr lang="en-US" dirty="0"/>
              <a:t>CPP is </a:t>
            </a:r>
            <a:r>
              <a:rPr lang="en-US" dirty="0" err="1"/>
              <a:t>zen</a:t>
            </a:r>
            <a:r>
              <a:rPr lang="en-US" dirty="0"/>
              <a:t>.   CPP is user-surly.  Elegant. Hard.</a:t>
            </a:r>
          </a:p>
        </p:txBody>
      </p:sp>
      <p:sp>
        <p:nvSpPr>
          <p:cNvPr id="4" name="Slide Number Placeholder 3"/>
          <p:cNvSpPr>
            <a:spLocks noGrp="1"/>
          </p:cNvSpPr>
          <p:nvPr>
            <p:ph type="sldNum" sz="quarter" idx="5"/>
          </p:nvPr>
        </p:nvSpPr>
        <p:spPr/>
        <p:txBody>
          <a:bodyPr/>
          <a:lstStyle/>
          <a:p>
            <a:fld id="{2CDD28BC-5780-46F3-920C-B5BE0316B2D9}" type="slidenum">
              <a:rPr lang="en-US" smtClean="0"/>
              <a:t>2</a:t>
            </a:fld>
            <a:endParaRPr lang="en-US"/>
          </a:p>
        </p:txBody>
      </p:sp>
    </p:spTree>
    <p:extLst>
      <p:ext uri="{BB962C8B-B14F-4D97-AF65-F5344CB8AC3E}">
        <p14:creationId xmlns:p14="http://schemas.microsoft.com/office/powerpoint/2010/main" val="4081541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Hello1.anno</a:t>
            </a:r>
          </a:p>
          <a:p>
            <a:r>
              <a:rPr lang="en-US" dirty="0"/>
              <a:t>https://caiorss.github.io/C-Cpp-Notes/compiler-flags-options.html</a:t>
            </a:r>
          </a:p>
        </p:txBody>
      </p:sp>
      <p:sp>
        <p:nvSpPr>
          <p:cNvPr id="4" name="Slide Number Placeholder 3"/>
          <p:cNvSpPr>
            <a:spLocks noGrp="1"/>
          </p:cNvSpPr>
          <p:nvPr>
            <p:ph type="sldNum" sz="quarter" idx="5"/>
          </p:nvPr>
        </p:nvSpPr>
        <p:spPr/>
        <p:txBody>
          <a:bodyPr/>
          <a:lstStyle/>
          <a:p>
            <a:fld id="{2CDD28BC-5780-46F3-920C-B5BE0316B2D9}" type="slidenum">
              <a:rPr lang="en-US" smtClean="0"/>
              <a:t>16</a:t>
            </a:fld>
            <a:endParaRPr lang="en-US"/>
          </a:p>
        </p:txBody>
      </p:sp>
    </p:spTree>
    <p:extLst>
      <p:ext uri="{BB962C8B-B14F-4D97-AF65-F5344CB8AC3E}">
        <p14:creationId xmlns:p14="http://schemas.microsoft.com/office/powerpoint/2010/main" val="3565000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Hello2_anno.cpp</a:t>
            </a:r>
          </a:p>
          <a:p>
            <a:r>
              <a:rPr lang="en-US" dirty="0" err="1"/>
              <a:t>Endl</a:t>
            </a:r>
            <a:r>
              <a:rPr lang="en-US" dirty="0"/>
              <a:t> \n + flush buffer</a:t>
            </a:r>
          </a:p>
          <a:p>
            <a:r>
              <a:rPr lang="en-US" dirty="0"/>
              <a:t>Namespace references</a:t>
            </a:r>
          </a:p>
          <a:p>
            <a:r>
              <a:rPr lang="en-US" dirty="0"/>
              <a:t>Variable declaration</a:t>
            </a:r>
          </a:p>
          <a:p>
            <a:r>
              <a:rPr lang="en-US" dirty="0"/>
              <a:t>Double quotes for strings, single for char</a:t>
            </a:r>
          </a:p>
          <a:p>
            <a:r>
              <a:rPr lang="en-US" dirty="0"/>
              <a:t>String </a:t>
            </a:r>
            <a:r>
              <a:rPr lang="en-US" dirty="0" err="1"/>
              <a:t>concat</a:t>
            </a:r>
            <a:endParaRPr lang="en-US" dirty="0"/>
          </a:p>
          <a:p>
            <a:endParaRPr lang="en-US" dirty="0"/>
          </a:p>
          <a:p>
            <a:r>
              <a:rPr lang="en-US" dirty="0"/>
              <a:t>Discuss escape characters, exp \”</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18</a:t>
            </a:fld>
            <a:endParaRPr lang="en-US"/>
          </a:p>
        </p:txBody>
      </p:sp>
    </p:spTree>
    <p:extLst>
      <p:ext uri="{BB962C8B-B14F-4D97-AF65-F5344CB8AC3E}">
        <p14:creationId xmlns:p14="http://schemas.microsoft.com/office/powerpoint/2010/main" val="3412868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19</a:t>
            </a:fld>
            <a:endParaRPr lang="en-US"/>
          </a:p>
        </p:txBody>
      </p:sp>
    </p:spTree>
    <p:extLst>
      <p:ext uri="{BB962C8B-B14F-4D97-AF65-F5344CB8AC3E}">
        <p14:creationId xmlns:p14="http://schemas.microsoft.com/office/powerpoint/2010/main" val="1732624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Hello2_anno.cpp</a:t>
            </a:r>
          </a:p>
          <a:p>
            <a:r>
              <a:rPr lang="en-US" dirty="0" err="1"/>
              <a:t>Endl</a:t>
            </a:r>
            <a:r>
              <a:rPr lang="en-US" dirty="0"/>
              <a:t> \n + flush buffer</a:t>
            </a:r>
          </a:p>
          <a:p>
            <a:r>
              <a:rPr lang="en-US" dirty="0"/>
              <a:t>Namespace references</a:t>
            </a:r>
          </a:p>
          <a:p>
            <a:r>
              <a:rPr lang="en-US" dirty="0"/>
              <a:t>Variable declaration</a:t>
            </a:r>
          </a:p>
          <a:p>
            <a:r>
              <a:rPr lang="en-US" dirty="0"/>
              <a:t>Double quotes for strings, single for char</a:t>
            </a:r>
          </a:p>
          <a:p>
            <a:r>
              <a:rPr lang="en-US" dirty="0"/>
              <a:t>String </a:t>
            </a:r>
            <a:r>
              <a:rPr lang="en-US" dirty="0" err="1"/>
              <a:t>concat</a:t>
            </a:r>
            <a:endParaRPr lang="en-US" dirty="0"/>
          </a:p>
          <a:p>
            <a:endParaRPr lang="en-US" dirty="0"/>
          </a:p>
          <a:p>
            <a:r>
              <a:rPr lang="en-US" dirty="0"/>
              <a:t>Discuss escape characters, exp \”</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20</a:t>
            </a:fld>
            <a:endParaRPr lang="en-US"/>
          </a:p>
        </p:txBody>
      </p:sp>
    </p:spTree>
    <p:extLst>
      <p:ext uri="{BB962C8B-B14F-4D97-AF65-F5344CB8AC3E}">
        <p14:creationId xmlns:p14="http://schemas.microsoft.com/office/powerpoint/2010/main" val="2590799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 line, create long variable types, set precision</a:t>
            </a:r>
          </a:p>
          <a:p>
            <a:r>
              <a:rPr lang="en-US" dirty="0"/>
              <a:t>L is really a compiler directive that expands an integer to a long</a:t>
            </a:r>
          </a:p>
          <a:p>
            <a:r>
              <a:rPr lang="en-US" dirty="0"/>
              <a:t>  (size, accuracy)</a:t>
            </a:r>
          </a:p>
        </p:txBody>
      </p:sp>
      <p:sp>
        <p:nvSpPr>
          <p:cNvPr id="4" name="Slide Number Placeholder 3"/>
          <p:cNvSpPr>
            <a:spLocks noGrp="1"/>
          </p:cNvSpPr>
          <p:nvPr>
            <p:ph type="sldNum" sz="quarter" idx="5"/>
          </p:nvPr>
        </p:nvSpPr>
        <p:spPr/>
        <p:txBody>
          <a:bodyPr/>
          <a:lstStyle/>
          <a:p>
            <a:fld id="{2CDD28BC-5780-46F3-920C-B5BE0316B2D9}" type="slidenum">
              <a:rPr lang="en-US" smtClean="0"/>
              <a:t>21</a:t>
            </a:fld>
            <a:endParaRPr lang="en-US"/>
          </a:p>
        </p:txBody>
      </p:sp>
    </p:spTree>
    <p:extLst>
      <p:ext uri="{BB962C8B-B14F-4D97-AF65-F5344CB8AC3E}">
        <p14:creationId xmlns:p14="http://schemas.microsoft.com/office/powerpoint/2010/main" val="161590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22</a:t>
            </a:fld>
            <a:endParaRPr lang="en-US"/>
          </a:p>
        </p:txBody>
      </p:sp>
    </p:spTree>
    <p:extLst>
      <p:ext uri="{BB962C8B-B14F-4D97-AF65-F5344CB8AC3E}">
        <p14:creationId xmlns:p14="http://schemas.microsoft.com/office/powerpoint/2010/main" val="1045518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23</a:t>
            </a:fld>
            <a:endParaRPr lang="en-US"/>
          </a:p>
        </p:txBody>
      </p:sp>
    </p:spTree>
    <p:extLst>
      <p:ext uri="{BB962C8B-B14F-4D97-AF65-F5344CB8AC3E}">
        <p14:creationId xmlns:p14="http://schemas.microsoft.com/office/powerpoint/2010/main" val="597172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  solution_hello_assignment_2.cpp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A9955"/>
                </a:solidFill>
                <a:effectLst/>
                <a:latin typeface="Consolas" panose="020B0609020204030204" pitchFamily="49" charset="0"/>
              </a:rPr>
              <a:t>//  solution_hello_assignment_3.cpp</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24</a:t>
            </a:fld>
            <a:endParaRPr lang="en-US"/>
          </a:p>
        </p:txBody>
      </p:sp>
    </p:spTree>
    <p:extLst>
      <p:ext uri="{BB962C8B-B14F-4D97-AF65-F5344CB8AC3E}">
        <p14:creationId xmlns:p14="http://schemas.microsoft.com/office/powerpoint/2010/main" val="146918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  solution_hello_assignment_2.cpp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A9955"/>
                </a:solidFill>
                <a:effectLst/>
                <a:latin typeface="Consolas" panose="020B0609020204030204" pitchFamily="49" charset="0"/>
              </a:rPr>
              <a:t>//  solution_hello_assignment_3.cpp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hello7_manipulators.cpp</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25</a:t>
            </a:fld>
            <a:endParaRPr lang="en-US"/>
          </a:p>
        </p:txBody>
      </p:sp>
    </p:spTree>
    <p:extLst>
      <p:ext uri="{BB962C8B-B14F-4D97-AF65-F5344CB8AC3E}">
        <p14:creationId xmlns:p14="http://schemas.microsoft.com/office/powerpoint/2010/main" val="2647518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32</a:t>
            </a:fld>
            <a:endParaRPr lang="en-US"/>
          </a:p>
        </p:txBody>
      </p:sp>
    </p:spTree>
    <p:extLst>
      <p:ext uri="{BB962C8B-B14F-4D97-AF65-F5344CB8AC3E}">
        <p14:creationId xmlns:p14="http://schemas.microsoft.com/office/powerpoint/2010/main" val="1336231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5</a:t>
            </a:fld>
            <a:endParaRPr lang="en-US"/>
          </a:p>
        </p:txBody>
      </p:sp>
    </p:spTree>
    <p:extLst>
      <p:ext uri="{BB962C8B-B14F-4D97-AF65-F5344CB8AC3E}">
        <p14:creationId xmlns:p14="http://schemas.microsoft.com/office/powerpoint/2010/main" val="2926984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built-in </a:t>
            </a:r>
            <a:r>
              <a:rPr lang="en-US" dirty="0" err="1"/>
              <a:t>sizeof</a:t>
            </a:r>
            <a:r>
              <a:rPr lang="en-US" dirty="0"/>
              <a:t>()</a:t>
            </a:r>
          </a:p>
          <a:p>
            <a:r>
              <a:rPr lang="en-US" dirty="0"/>
              <a:t>also uses a template</a:t>
            </a:r>
          </a:p>
          <a:p>
            <a:r>
              <a:rPr lang="en-US" dirty="0"/>
              <a:t>note that digits is an attribute.       min() and max() are functions.</a:t>
            </a:r>
          </a:p>
        </p:txBody>
      </p:sp>
      <p:sp>
        <p:nvSpPr>
          <p:cNvPr id="4" name="Slide Number Placeholder 3"/>
          <p:cNvSpPr>
            <a:spLocks noGrp="1"/>
          </p:cNvSpPr>
          <p:nvPr>
            <p:ph type="sldNum" sz="quarter" idx="5"/>
          </p:nvPr>
        </p:nvSpPr>
        <p:spPr/>
        <p:txBody>
          <a:bodyPr/>
          <a:lstStyle/>
          <a:p>
            <a:fld id="{2CDD28BC-5780-46F3-920C-B5BE0316B2D9}" type="slidenum">
              <a:rPr lang="en-US" smtClean="0"/>
              <a:t>33</a:t>
            </a:fld>
            <a:endParaRPr lang="en-US"/>
          </a:p>
        </p:txBody>
      </p:sp>
    </p:spTree>
    <p:extLst>
      <p:ext uri="{BB962C8B-B14F-4D97-AF65-F5344CB8AC3E}">
        <p14:creationId xmlns:p14="http://schemas.microsoft.com/office/powerpoint/2010/main" val="16567668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var_type_examples.cpp</a:t>
            </a:r>
          </a:p>
        </p:txBody>
      </p:sp>
      <p:sp>
        <p:nvSpPr>
          <p:cNvPr id="4" name="Slide Number Placeholder 3"/>
          <p:cNvSpPr>
            <a:spLocks noGrp="1"/>
          </p:cNvSpPr>
          <p:nvPr>
            <p:ph type="sldNum" sz="quarter" idx="5"/>
          </p:nvPr>
        </p:nvSpPr>
        <p:spPr/>
        <p:txBody>
          <a:bodyPr/>
          <a:lstStyle/>
          <a:p>
            <a:fld id="{2CDD28BC-5780-46F3-920C-B5BE0316B2D9}" type="slidenum">
              <a:rPr lang="en-US" smtClean="0"/>
              <a:t>34</a:t>
            </a:fld>
            <a:endParaRPr lang="en-US"/>
          </a:p>
        </p:txBody>
      </p:sp>
    </p:spTree>
    <p:extLst>
      <p:ext uri="{BB962C8B-B14F-4D97-AF65-F5344CB8AC3E}">
        <p14:creationId xmlns:p14="http://schemas.microsoft.com/office/powerpoint/2010/main" val="3763419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type_cast.cpp has examples</a:t>
            </a:r>
          </a:p>
        </p:txBody>
      </p:sp>
      <p:sp>
        <p:nvSpPr>
          <p:cNvPr id="4" name="Slide Number Placeholder 3"/>
          <p:cNvSpPr>
            <a:spLocks noGrp="1"/>
          </p:cNvSpPr>
          <p:nvPr>
            <p:ph type="sldNum" sz="quarter" idx="5"/>
          </p:nvPr>
        </p:nvSpPr>
        <p:spPr/>
        <p:txBody>
          <a:bodyPr/>
          <a:lstStyle/>
          <a:p>
            <a:fld id="{2CDD28BC-5780-46F3-920C-B5BE0316B2D9}" type="slidenum">
              <a:rPr lang="en-US" smtClean="0"/>
              <a:t>35</a:t>
            </a:fld>
            <a:endParaRPr lang="en-US"/>
          </a:p>
        </p:txBody>
      </p:sp>
    </p:spTree>
    <p:extLst>
      <p:ext uri="{BB962C8B-B14F-4D97-AF65-F5344CB8AC3E}">
        <p14:creationId xmlns:p14="http://schemas.microsoft.com/office/powerpoint/2010/main" val="3660857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intro to templates via vectors</a:t>
            </a:r>
          </a:p>
        </p:txBody>
      </p:sp>
      <p:sp>
        <p:nvSpPr>
          <p:cNvPr id="4" name="Slide Number Placeholder 3"/>
          <p:cNvSpPr>
            <a:spLocks noGrp="1"/>
          </p:cNvSpPr>
          <p:nvPr>
            <p:ph type="sldNum" sz="quarter" idx="5"/>
          </p:nvPr>
        </p:nvSpPr>
        <p:spPr/>
        <p:txBody>
          <a:bodyPr/>
          <a:lstStyle/>
          <a:p>
            <a:fld id="{2CDD28BC-5780-46F3-920C-B5BE0316B2D9}" type="slidenum">
              <a:rPr lang="en-US" smtClean="0"/>
              <a:t>36</a:t>
            </a:fld>
            <a:endParaRPr lang="en-US"/>
          </a:p>
        </p:txBody>
      </p:sp>
    </p:spTree>
    <p:extLst>
      <p:ext uri="{BB962C8B-B14F-4D97-AF65-F5344CB8AC3E}">
        <p14:creationId xmlns:p14="http://schemas.microsoft.com/office/powerpoint/2010/main" val="3307454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string_examples.cpp</a:t>
            </a:r>
          </a:p>
        </p:txBody>
      </p:sp>
      <p:sp>
        <p:nvSpPr>
          <p:cNvPr id="4" name="Slide Number Placeholder 3"/>
          <p:cNvSpPr>
            <a:spLocks noGrp="1"/>
          </p:cNvSpPr>
          <p:nvPr>
            <p:ph type="sldNum" sz="quarter" idx="5"/>
          </p:nvPr>
        </p:nvSpPr>
        <p:spPr/>
        <p:txBody>
          <a:bodyPr/>
          <a:lstStyle/>
          <a:p>
            <a:fld id="{2CDD28BC-5780-46F3-920C-B5BE0316B2D9}" type="slidenum">
              <a:rPr lang="en-US" smtClean="0"/>
              <a:t>37</a:t>
            </a:fld>
            <a:endParaRPr lang="en-US"/>
          </a:p>
        </p:txBody>
      </p:sp>
    </p:spTree>
    <p:extLst>
      <p:ext uri="{BB962C8B-B14F-4D97-AF65-F5344CB8AC3E}">
        <p14:creationId xmlns:p14="http://schemas.microsoft.com/office/powerpoint/2010/main" val="2914003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38</a:t>
            </a:fld>
            <a:endParaRPr lang="en-US"/>
          </a:p>
        </p:txBody>
      </p:sp>
    </p:spTree>
    <p:extLst>
      <p:ext uri="{BB962C8B-B14F-4D97-AF65-F5344CB8AC3E}">
        <p14:creationId xmlns:p14="http://schemas.microsoft.com/office/powerpoint/2010/main" val="909044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vector1.cpp</a:t>
            </a:r>
          </a:p>
        </p:txBody>
      </p:sp>
      <p:sp>
        <p:nvSpPr>
          <p:cNvPr id="4" name="Slide Number Placeholder 3"/>
          <p:cNvSpPr>
            <a:spLocks noGrp="1"/>
          </p:cNvSpPr>
          <p:nvPr>
            <p:ph type="sldNum" sz="quarter" idx="5"/>
          </p:nvPr>
        </p:nvSpPr>
        <p:spPr/>
        <p:txBody>
          <a:bodyPr/>
          <a:lstStyle/>
          <a:p>
            <a:fld id="{2CDD28BC-5780-46F3-920C-B5BE0316B2D9}" type="slidenum">
              <a:rPr lang="en-US" smtClean="0"/>
              <a:t>39</a:t>
            </a:fld>
            <a:endParaRPr lang="en-US"/>
          </a:p>
        </p:txBody>
      </p:sp>
    </p:spTree>
    <p:extLst>
      <p:ext uri="{BB962C8B-B14F-4D97-AF65-F5344CB8AC3E}">
        <p14:creationId xmlns:p14="http://schemas.microsoft.com/office/powerpoint/2010/main" val="3343146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solution_vector.cpp</a:t>
            </a:r>
          </a:p>
        </p:txBody>
      </p:sp>
      <p:sp>
        <p:nvSpPr>
          <p:cNvPr id="4" name="Slide Number Placeholder 3"/>
          <p:cNvSpPr>
            <a:spLocks noGrp="1"/>
          </p:cNvSpPr>
          <p:nvPr>
            <p:ph type="sldNum" sz="quarter" idx="5"/>
          </p:nvPr>
        </p:nvSpPr>
        <p:spPr/>
        <p:txBody>
          <a:bodyPr/>
          <a:lstStyle/>
          <a:p>
            <a:fld id="{2CDD28BC-5780-46F3-920C-B5BE0316B2D9}" type="slidenum">
              <a:rPr lang="en-US" smtClean="0"/>
              <a:t>40</a:t>
            </a:fld>
            <a:endParaRPr lang="en-US"/>
          </a:p>
        </p:txBody>
      </p:sp>
    </p:spTree>
    <p:extLst>
      <p:ext uri="{BB962C8B-B14F-4D97-AF65-F5344CB8AC3E}">
        <p14:creationId xmlns:p14="http://schemas.microsoft.com/office/powerpoint/2010/main" val="660295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regex_examples.cpp</a:t>
            </a:r>
          </a:p>
          <a:p>
            <a:r>
              <a:rPr lang="en-US" dirty="0"/>
              <a:t>regex_examples_group.cpp</a:t>
            </a:r>
          </a:p>
          <a:p>
            <a:r>
              <a:rPr lang="en-US" dirty="0"/>
              <a:t>patterns on next slide</a:t>
            </a:r>
          </a:p>
          <a:p>
            <a:r>
              <a:rPr lang="en-US" dirty="0"/>
              <a:t>regex_101</a:t>
            </a:r>
          </a:p>
        </p:txBody>
      </p:sp>
      <p:sp>
        <p:nvSpPr>
          <p:cNvPr id="4" name="Slide Number Placeholder 3"/>
          <p:cNvSpPr>
            <a:spLocks noGrp="1"/>
          </p:cNvSpPr>
          <p:nvPr>
            <p:ph type="sldNum" sz="quarter" idx="5"/>
          </p:nvPr>
        </p:nvSpPr>
        <p:spPr/>
        <p:txBody>
          <a:bodyPr/>
          <a:lstStyle/>
          <a:p>
            <a:fld id="{2CDD28BC-5780-46F3-920C-B5BE0316B2D9}" type="slidenum">
              <a:rPr lang="en-US" smtClean="0"/>
              <a:t>41</a:t>
            </a:fld>
            <a:endParaRPr lang="en-US"/>
          </a:p>
        </p:txBody>
      </p:sp>
    </p:spTree>
    <p:extLst>
      <p:ext uri="{BB962C8B-B14F-4D97-AF65-F5344CB8AC3E}">
        <p14:creationId xmlns:p14="http://schemas.microsoft.com/office/powerpoint/2010/main" val="3310897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regex_examples.cpp</a:t>
            </a:r>
          </a:p>
          <a:p>
            <a:r>
              <a:rPr lang="en-US" dirty="0"/>
              <a:t>regex_101</a:t>
            </a:r>
          </a:p>
        </p:txBody>
      </p:sp>
      <p:sp>
        <p:nvSpPr>
          <p:cNvPr id="4" name="Slide Number Placeholder 3"/>
          <p:cNvSpPr>
            <a:spLocks noGrp="1"/>
          </p:cNvSpPr>
          <p:nvPr>
            <p:ph type="sldNum" sz="quarter" idx="5"/>
          </p:nvPr>
        </p:nvSpPr>
        <p:spPr/>
        <p:txBody>
          <a:bodyPr/>
          <a:lstStyle/>
          <a:p>
            <a:fld id="{2CDD28BC-5780-46F3-920C-B5BE0316B2D9}" type="slidenum">
              <a:rPr lang="en-US" smtClean="0"/>
              <a:t>42</a:t>
            </a:fld>
            <a:endParaRPr lang="en-US"/>
          </a:p>
        </p:txBody>
      </p:sp>
    </p:spTree>
    <p:extLst>
      <p:ext uri="{BB962C8B-B14F-4D97-AF65-F5344CB8AC3E}">
        <p14:creationId xmlns:p14="http://schemas.microsoft.com/office/powerpoint/2010/main" val="20953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6</a:t>
            </a:fld>
            <a:endParaRPr lang="en-US"/>
          </a:p>
        </p:txBody>
      </p:sp>
    </p:spTree>
    <p:extLst>
      <p:ext uri="{BB962C8B-B14F-4D97-AF65-F5344CB8AC3E}">
        <p14:creationId xmlns:p14="http://schemas.microsoft.com/office/powerpoint/2010/main" val="556733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solution_regex.cpp</a:t>
            </a:r>
          </a:p>
        </p:txBody>
      </p:sp>
      <p:sp>
        <p:nvSpPr>
          <p:cNvPr id="4" name="Slide Number Placeholder 3"/>
          <p:cNvSpPr>
            <a:spLocks noGrp="1"/>
          </p:cNvSpPr>
          <p:nvPr>
            <p:ph type="sldNum" sz="quarter" idx="5"/>
          </p:nvPr>
        </p:nvSpPr>
        <p:spPr/>
        <p:txBody>
          <a:bodyPr/>
          <a:lstStyle/>
          <a:p>
            <a:fld id="{2CDD28BC-5780-46F3-920C-B5BE0316B2D9}" type="slidenum">
              <a:rPr lang="en-US" smtClean="0"/>
              <a:t>43</a:t>
            </a:fld>
            <a:endParaRPr lang="en-US"/>
          </a:p>
        </p:txBody>
      </p:sp>
    </p:spTree>
    <p:extLst>
      <p:ext uri="{BB962C8B-B14F-4D97-AF65-F5344CB8AC3E}">
        <p14:creationId xmlns:p14="http://schemas.microsoft.com/office/powerpoint/2010/main" val="1129720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conditionals.cpp</a:t>
            </a:r>
          </a:p>
        </p:txBody>
      </p:sp>
      <p:sp>
        <p:nvSpPr>
          <p:cNvPr id="4" name="Slide Number Placeholder 3"/>
          <p:cNvSpPr>
            <a:spLocks noGrp="1"/>
          </p:cNvSpPr>
          <p:nvPr>
            <p:ph type="sldNum" sz="quarter" idx="5"/>
          </p:nvPr>
        </p:nvSpPr>
        <p:spPr/>
        <p:txBody>
          <a:bodyPr/>
          <a:lstStyle/>
          <a:p>
            <a:fld id="{2CDD28BC-5780-46F3-920C-B5BE0316B2D9}" type="slidenum">
              <a:rPr lang="en-US" smtClean="0"/>
              <a:t>46</a:t>
            </a:fld>
            <a:endParaRPr lang="en-US"/>
          </a:p>
        </p:txBody>
      </p:sp>
    </p:spTree>
    <p:extLst>
      <p:ext uri="{BB962C8B-B14F-4D97-AF65-F5344CB8AC3E}">
        <p14:creationId xmlns:p14="http://schemas.microsoft.com/office/powerpoint/2010/main" val="1697029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conditionals.cpp</a:t>
            </a:r>
          </a:p>
        </p:txBody>
      </p:sp>
      <p:sp>
        <p:nvSpPr>
          <p:cNvPr id="4" name="Slide Number Placeholder 3"/>
          <p:cNvSpPr>
            <a:spLocks noGrp="1"/>
          </p:cNvSpPr>
          <p:nvPr>
            <p:ph type="sldNum" sz="quarter" idx="5"/>
          </p:nvPr>
        </p:nvSpPr>
        <p:spPr/>
        <p:txBody>
          <a:bodyPr/>
          <a:lstStyle/>
          <a:p>
            <a:fld id="{2CDD28BC-5780-46F3-920C-B5BE0316B2D9}" type="slidenum">
              <a:rPr lang="en-US" smtClean="0"/>
              <a:t>47</a:t>
            </a:fld>
            <a:endParaRPr lang="en-US"/>
          </a:p>
        </p:txBody>
      </p:sp>
    </p:spTree>
    <p:extLst>
      <p:ext uri="{BB962C8B-B14F-4D97-AF65-F5344CB8AC3E}">
        <p14:creationId xmlns:p14="http://schemas.microsoft.com/office/powerpoint/2010/main" val="373748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loops.cpp</a:t>
            </a:r>
          </a:p>
        </p:txBody>
      </p:sp>
      <p:sp>
        <p:nvSpPr>
          <p:cNvPr id="4" name="Slide Number Placeholder 3"/>
          <p:cNvSpPr>
            <a:spLocks noGrp="1"/>
          </p:cNvSpPr>
          <p:nvPr>
            <p:ph type="sldNum" sz="quarter" idx="5"/>
          </p:nvPr>
        </p:nvSpPr>
        <p:spPr/>
        <p:txBody>
          <a:bodyPr/>
          <a:lstStyle/>
          <a:p>
            <a:fld id="{2CDD28BC-5780-46F3-920C-B5BE0316B2D9}" type="slidenum">
              <a:rPr lang="en-US" smtClean="0"/>
              <a:t>48</a:t>
            </a:fld>
            <a:endParaRPr lang="en-US"/>
          </a:p>
        </p:txBody>
      </p:sp>
    </p:spTree>
    <p:extLst>
      <p:ext uri="{BB962C8B-B14F-4D97-AF65-F5344CB8AC3E}">
        <p14:creationId xmlns:p14="http://schemas.microsoft.com/office/powerpoint/2010/main" val="3224319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for_basic.cpp</a:t>
            </a:r>
          </a:p>
          <a:p>
            <a:r>
              <a:rPr lang="en-US" dirty="0"/>
              <a:t>loops.cpp</a:t>
            </a:r>
          </a:p>
        </p:txBody>
      </p:sp>
      <p:sp>
        <p:nvSpPr>
          <p:cNvPr id="4" name="Slide Number Placeholder 3"/>
          <p:cNvSpPr>
            <a:spLocks noGrp="1"/>
          </p:cNvSpPr>
          <p:nvPr>
            <p:ph type="sldNum" sz="quarter" idx="5"/>
          </p:nvPr>
        </p:nvSpPr>
        <p:spPr/>
        <p:txBody>
          <a:bodyPr/>
          <a:lstStyle/>
          <a:p>
            <a:fld id="{2CDD28BC-5780-46F3-920C-B5BE0316B2D9}" type="slidenum">
              <a:rPr lang="en-US" smtClean="0"/>
              <a:t>49</a:t>
            </a:fld>
            <a:endParaRPr lang="en-US"/>
          </a:p>
        </p:txBody>
      </p:sp>
    </p:spTree>
    <p:extLst>
      <p:ext uri="{BB962C8B-B14F-4D97-AF65-F5344CB8AC3E}">
        <p14:creationId xmlns:p14="http://schemas.microsoft.com/office/powerpoint/2010/main" val="2631363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solution_guess.cpp</a:t>
            </a:r>
          </a:p>
        </p:txBody>
      </p:sp>
      <p:sp>
        <p:nvSpPr>
          <p:cNvPr id="4" name="Slide Number Placeholder 3"/>
          <p:cNvSpPr>
            <a:spLocks noGrp="1"/>
          </p:cNvSpPr>
          <p:nvPr>
            <p:ph type="sldNum" sz="quarter" idx="5"/>
          </p:nvPr>
        </p:nvSpPr>
        <p:spPr/>
        <p:txBody>
          <a:bodyPr/>
          <a:lstStyle/>
          <a:p>
            <a:fld id="{2CDD28BC-5780-46F3-920C-B5BE0316B2D9}" type="slidenum">
              <a:rPr lang="en-US" smtClean="0"/>
              <a:t>50</a:t>
            </a:fld>
            <a:endParaRPr lang="en-US"/>
          </a:p>
        </p:txBody>
      </p:sp>
    </p:spTree>
    <p:extLst>
      <p:ext uri="{BB962C8B-B14F-4D97-AF65-F5344CB8AC3E}">
        <p14:creationId xmlns:p14="http://schemas.microsoft.com/office/powerpoint/2010/main" val="2057831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p:txBody>
      </p:sp>
      <p:sp>
        <p:nvSpPr>
          <p:cNvPr id="4" name="Slide Number Placeholder 3"/>
          <p:cNvSpPr>
            <a:spLocks noGrp="1"/>
          </p:cNvSpPr>
          <p:nvPr>
            <p:ph type="sldNum" sz="quarter" idx="5"/>
          </p:nvPr>
        </p:nvSpPr>
        <p:spPr/>
        <p:txBody>
          <a:bodyPr/>
          <a:lstStyle/>
          <a:p>
            <a:fld id="{2CDD28BC-5780-46F3-920C-B5BE0316B2D9}" type="slidenum">
              <a:rPr lang="en-US" smtClean="0"/>
              <a:t>51</a:t>
            </a:fld>
            <a:endParaRPr lang="en-US"/>
          </a:p>
        </p:txBody>
      </p:sp>
    </p:spTree>
    <p:extLst>
      <p:ext uri="{BB962C8B-B14F-4D97-AF65-F5344CB8AC3E}">
        <p14:creationId xmlns:p14="http://schemas.microsoft.com/office/powerpoint/2010/main" val="915555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a:p>
            <a:r>
              <a:rPr lang="en-US" dirty="0"/>
              <a:t>next:  reading a file</a:t>
            </a:r>
          </a:p>
        </p:txBody>
      </p:sp>
      <p:sp>
        <p:nvSpPr>
          <p:cNvPr id="4" name="Slide Number Placeholder 3"/>
          <p:cNvSpPr>
            <a:spLocks noGrp="1"/>
          </p:cNvSpPr>
          <p:nvPr>
            <p:ph type="sldNum" sz="quarter" idx="5"/>
          </p:nvPr>
        </p:nvSpPr>
        <p:spPr/>
        <p:txBody>
          <a:bodyPr/>
          <a:lstStyle/>
          <a:p>
            <a:fld id="{2CDD28BC-5780-46F3-920C-B5BE0316B2D9}" type="slidenum">
              <a:rPr lang="en-US" smtClean="0"/>
              <a:t>52</a:t>
            </a:fld>
            <a:endParaRPr lang="en-US"/>
          </a:p>
        </p:txBody>
      </p:sp>
    </p:spTree>
    <p:extLst>
      <p:ext uri="{BB962C8B-B14F-4D97-AF65-F5344CB8AC3E}">
        <p14:creationId xmlns:p14="http://schemas.microsoft.com/office/powerpoint/2010/main" val="3011968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a:p>
            <a:r>
              <a:rPr lang="en-US" dirty="0"/>
              <a:t>next:  exploring file pointers</a:t>
            </a:r>
          </a:p>
        </p:txBody>
      </p:sp>
      <p:sp>
        <p:nvSpPr>
          <p:cNvPr id="4" name="Slide Number Placeholder 3"/>
          <p:cNvSpPr>
            <a:spLocks noGrp="1"/>
          </p:cNvSpPr>
          <p:nvPr>
            <p:ph type="sldNum" sz="quarter" idx="5"/>
          </p:nvPr>
        </p:nvSpPr>
        <p:spPr/>
        <p:txBody>
          <a:bodyPr/>
          <a:lstStyle/>
          <a:p>
            <a:fld id="{2CDD28BC-5780-46F3-920C-B5BE0316B2D9}" type="slidenum">
              <a:rPr lang="en-US" smtClean="0"/>
              <a:t>53</a:t>
            </a:fld>
            <a:endParaRPr lang="en-US"/>
          </a:p>
        </p:txBody>
      </p:sp>
    </p:spTree>
    <p:extLst>
      <p:ext uri="{BB962C8B-B14F-4D97-AF65-F5344CB8AC3E}">
        <p14:creationId xmlns:p14="http://schemas.microsoft.com/office/powerpoint/2010/main" val="9152239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files2.cpp</a:t>
            </a:r>
          </a:p>
        </p:txBody>
      </p:sp>
      <p:sp>
        <p:nvSpPr>
          <p:cNvPr id="4" name="Slide Number Placeholder 3"/>
          <p:cNvSpPr>
            <a:spLocks noGrp="1"/>
          </p:cNvSpPr>
          <p:nvPr>
            <p:ph type="sldNum" sz="quarter" idx="5"/>
          </p:nvPr>
        </p:nvSpPr>
        <p:spPr/>
        <p:txBody>
          <a:bodyPr/>
          <a:lstStyle/>
          <a:p>
            <a:fld id="{2CDD28BC-5780-46F3-920C-B5BE0316B2D9}" type="slidenum">
              <a:rPr lang="en-US" smtClean="0"/>
              <a:t>54</a:t>
            </a:fld>
            <a:endParaRPr lang="en-US"/>
          </a:p>
        </p:txBody>
      </p:sp>
    </p:spTree>
    <p:extLst>
      <p:ext uri="{BB962C8B-B14F-4D97-AF65-F5344CB8AC3E}">
        <p14:creationId xmlns:p14="http://schemas.microsoft.com/office/powerpoint/2010/main" val="21334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7</a:t>
            </a:fld>
            <a:endParaRPr lang="en-US"/>
          </a:p>
        </p:txBody>
      </p:sp>
    </p:spTree>
    <p:extLst>
      <p:ext uri="{BB962C8B-B14F-4D97-AF65-F5344CB8AC3E}">
        <p14:creationId xmlns:p14="http://schemas.microsoft.com/office/powerpoint/2010/main" val="137698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solution_files.cpp</a:t>
            </a:r>
          </a:p>
        </p:txBody>
      </p:sp>
      <p:sp>
        <p:nvSpPr>
          <p:cNvPr id="4" name="Slide Number Placeholder 3"/>
          <p:cNvSpPr>
            <a:spLocks noGrp="1"/>
          </p:cNvSpPr>
          <p:nvPr>
            <p:ph type="sldNum" sz="quarter" idx="5"/>
          </p:nvPr>
        </p:nvSpPr>
        <p:spPr/>
        <p:txBody>
          <a:bodyPr/>
          <a:lstStyle/>
          <a:p>
            <a:fld id="{2CDD28BC-5780-46F3-920C-B5BE0316B2D9}" type="slidenum">
              <a:rPr lang="en-US" smtClean="0"/>
              <a:t>55</a:t>
            </a:fld>
            <a:endParaRPr lang="en-US"/>
          </a:p>
        </p:txBody>
      </p:sp>
    </p:spTree>
    <p:extLst>
      <p:ext uri="{BB962C8B-B14F-4D97-AF65-F5344CB8AC3E}">
        <p14:creationId xmlns:p14="http://schemas.microsoft.com/office/powerpoint/2010/main" val="3982448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functions1.cpp</a:t>
            </a:r>
          </a:p>
        </p:txBody>
      </p:sp>
      <p:sp>
        <p:nvSpPr>
          <p:cNvPr id="4" name="Slide Number Placeholder 3"/>
          <p:cNvSpPr>
            <a:spLocks noGrp="1"/>
          </p:cNvSpPr>
          <p:nvPr>
            <p:ph type="sldNum" sz="quarter" idx="5"/>
          </p:nvPr>
        </p:nvSpPr>
        <p:spPr/>
        <p:txBody>
          <a:bodyPr/>
          <a:lstStyle/>
          <a:p>
            <a:fld id="{2CDD28BC-5780-46F3-920C-B5BE0316B2D9}" type="slidenum">
              <a:rPr lang="en-US" smtClean="0"/>
              <a:t>58</a:t>
            </a:fld>
            <a:endParaRPr lang="en-US"/>
          </a:p>
        </p:txBody>
      </p:sp>
    </p:spTree>
    <p:extLst>
      <p:ext uri="{BB962C8B-B14F-4D97-AF65-F5344CB8AC3E}">
        <p14:creationId xmlns:p14="http://schemas.microsoft.com/office/powerpoint/2010/main" val="2531537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functions1.cpp</a:t>
            </a:r>
          </a:p>
        </p:txBody>
      </p:sp>
      <p:sp>
        <p:nvSpPr>
          <p:cNvPr id="4" name="Slide Number Placeholder 3"/>
          <p:cNvSpPr>
            <a:spLocks noGrp="1"/>
          </p:cNvSpPr>
          <p:nvPr>
            <p:ph type="sldNum" sz="quarter" idx="5"/>
          </p:nvPr>
        </p:nvSpPr>
        <p:spPr/>
        <p:txBody>
          <a:bodyPr/>
          <a:lstStyle/>
          <a:p>
            <a:fld id="{2CDD28BC-5780-46F3-920C-B5BE0316B2D9}" type="slidenum">
              <a:rPr lang="en-US" smtClean="0"/>
              <a:t>59</a:t>
            </a:fld>
            <a:endParaRPr lang="en-US"/>
          </a:p>
        </p:txBody>
      </p:sp>
    </p:spTree>
    <p:extLst>
      <p:ext uri="{BB962C8B-B14F-4D97-AF65-F5344CB8AC3E}">
        <p14:creationId xmlns:p14="http://schemas.microsoft.com/office/powerpoint/2010/main" val="4502285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functions3_by_ref.cpp</a:t>
            </a:r>
          </a:p>
        </p:txBody>
      </p:sp>
      <p:sp>
        <p:nvSpPr>
          <p:cNvPr id="4" name="Slide Number Placeholder 3"/>
          <p:cNvSpPr>
            <a:spLocks noGrp="1"/>
          </p:cNvSpPr>
          <p:nvPr>
            <p:ph type="sldNum" sz="quarter" idx="5"/>
          </p:nvPr>
        </p:nvSpPr>
        <p:spPr/>
        <p:txBody>
          <a:bodyPr/>
          <a:lstStyle/>
          <a:p>
            <a:fld id="{2CDD28BC-5780-46F3-920C-B5BE0316B2D9}" type="slidenum">
              <a:rPr lang="en-US" smtClean="0"/>
              <a:t>60</a:t>
            </a:fld>
            <a:endParaRPr lang="en-US"/>
          </a:p>
        </p:txBody>
      </p:sp>
    </p:spTree>
    <p:extLst>
      <p:ext uri="{BB962C8B-B14F-4D97-AF65-F5344CB8AC3E}">
        <p14:creationId xmlns:p14="http://schemas.microsoft.com/office/powerpoint/2010/main" val="1166439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functions_and_cmd_line_args.cpp</a:t>
            </a:r>
          </a:p>
        </p:txBody>
      </p:sp>
      <p:sp>
        <p:nvSpPr>
          <p:cNvPr id="4" name="Slide Number Placeholder 3"/>
          <p:cNvSpPr>
            <a:spLocks noGrp="1"/>
          </p:cNvSpPr>
          <p:nvPr>
            <p:ph type="sldNum" sz="quarter" idx="5"/>
          </p:nvPr>
        </p:nvSpPr>
        <p:spPr/>
        <p:txBody>
          <a:bodyPr/>
          <a:lstStyle/>
          <a:p>
            <a:fld id="{2CDD28BC-5780-46F3-920C-B5BE0316B2D9}" type="slidenum">
              <a:rPr lang="en-US" smtClean="0"/>
              <a:t>61</a:t>
            </a:fld>
            <a:endParaRPr lang="en-US"/>
          </a:p>
        </p:txBody>
      </p:sp>
    </p:spTree>
    <p:extLst>
      <p:ext uri="{BB962C8B-B14F-4D97-AF65-F5344CB8AC3E}">
        <p14:creationId xmlns:p14="http://schemas.microsoft.com/office/powerpoint/2010/main" val="41179884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scope.cpp</a:t>
            </a:r>
          </a:p>
          <a:p>
            <a:r>
              <a:rPr lang="en-US" dirty="0"/>
              <a:t>scope1_namespace.cpp</a:t>
            </a:r>
          </a:p>
        </p:txBody>
      </p:sp>
      <p:sp>
        <p:nvSpPr>
          <p:cNvPr id="4" name="Slide Number Placeholder 3"/>
          <p:cNvSpPr>
            <a:spLocks noGrp="1"/>
          </p:cNvSpPr>
          <p:nvPr>
            <p:ph type="sldNum" sz="quarter" idx="5"/>
          </p:nvPr>
        </p:nvSpPr>
        <p:spPr/>
        <p:txBody>
          <a:bodyPr/>
          <a:lstStyle/>
          <a:p>
            <a:fld id="{2CDD28BC-5780-46F3-920C-B5BE0316B2D9}" type="slidenum">
              <a:rPr lang="en-US" smtClean="0"/>
              <a:t>62</a:t>
            </a:fld>
            <a:endParaRPr lang="en-US"/>
          </a:p>
        </p:txBody>
      </p:sp>
    </p:spTree>
    <p:extLst>
      <p:ext uri="{BB962C8B-B14F-4D97-AF65-F5344CB8AC3E}">
        <p14:creationId xmlns:p14="http://schemas.microsoft.com/office/powerpoint/2010/main" val="13080985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function_solution.cpp</a:t>
            </a:r>
          </a:p>
        </p:txBody>
      </p:sp>
      <p:sp>
        <p:nvSpPr>
          <p:cNvPr id="4" name="Slide Number Placeholder 3"/>
          <p:cNvSpPr>
            <a:spLocks noGrp="1"/>
          </p:cNvSpPr>
          <p:nvPr>
            <p:ph type="sldNum" sz="quarter" idx="5"/>
          </p:nvPr>
        </p:nvSpPr>
        <p:spPr/>
        <p:txBody>
          <a:bodyPr/>
          <a:lstStyle/>
          <a:p>
            <a:fld id="{2CDD28BC-5780-46F3-920C-B5BE0316B2D9}" type="slidenum">
              <a:rPr lang="en-US" smtClean="0"/>
              <a:t>63</a:t>
            </a:fld>
            <a:endParaRPr lang="en-US"/>
          </a:p>
        </p:txBody>
      </p:sp>
    </p:spTree>
    <p:extLst>
      <p:ext uri="{BB962C8B-B14F-4D97-AF65-F5344CB8AC3E}">
        <p14:creationId xmlns:p14="http://schemas.microsoft.com/office/powerpoint/2010/main" val="682218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functions2.cpp</a:t>
            </a:r>
          </a:p>
        </p:txBody>
      </p:sp>
      <p:sp>
        <p:nvSpPr>
          <p:cNvPr id="4" name="Slide Number Placeholder 3"/>
          <p:cNvSpPr>
            <a:spLocks noGrp="1"/>
          </p:cNvSpPr>
          <p:nvPr>
            <p:ph type="sldNum" sz="quarter" idx="5"/>
          </p:nvPr>
        </p:nvSpPr>
        <p:spPr/>
        <p:txBody>
          <a:bodyPr/>
          <a:lstStyle/>
          <a:p>
            <a:fld id="{2CDD28BC-5780-46F3-920C-B5BE0316B2D9}" type="slidenum">
              <a:rPr lang="en-US" smtClean="0"/>
              <a:t>64</a:t>
            </a:fld>
            <a:endParaRPr lang="en-US"/>
          </a:p>
        </p:txBody>
      </p:sp>
    </p:spTree>
    <p:extLst>
      <p:ext uri="{BB962C8B-B14F-4D97-AF65-F5344CB8AC3E}">
        <p14:creationId xmlns:p14="http://schemas.microsoft.com/office/powerpoint/2010/main" val="3425118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vector2.cpp</a:t>
            </a:r>
          </a:p>
        </p:txBody>
      </p:sp>
      <p:sp>
        <p:nvSpPr>
          <p:cNvPr id="4" name="Slide Number Placeholder 3"/>
          <p:cNvSpPr>
            <a:spLocks noGrp="1"/>
          </p:cNvSpPr>
          <p:nvPr>
            <p:ph type="sldNum" sz="quarter" idx="5"/>
          </p:nvPr>
        </p:nvSpPr>
        <p:spPr/>
        <p:txBody>
          <a:bodyPr/>
          <a:lstStyle/>
          <a:p>
            <a:fld id="{2CDD28BC-5780-46F3-920C-B5BE0316B2D9}" type="slidenum">
              <a:rPr lang="en-US" smtClean="0"/>
              <a:t>67</a:t>
            </a:fld>
            <a:endParaRPr lang="en-US"/>
          </a:p>
        </p:txBody>
      </p:sp>
    </p:spTree>
    <p:extLst>
      <p:ext uri="{BB962C8B-B14F-4D97-AF65-F5344CB8AC3E}">
        <p14:creationId xmlns:p14="http://schemas.microsoft.com/office/powerpoint/2010/main" val="4270309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vector2.cpp</a:t>
            </a:r>
          </a:p>
        </p:txBody>
      </p:sp>
      <p:sp>
        <p:nvSpPr>
          <p:cNvPr id="4" name="Slide Number Placeholder 3"/>
          <p:cNvSpPr>
            <a:spLocks noGrp="1"/>
          </p:cNvSpPr>
          <p:nvPr>
            <p:ph type="sldNum" sz="quarter" idx="5"/>
          </p:nvPr>
        </p:nvSpPr>
        <p:spPr/>
        <p:txBody>
          <a:bodyPr/>
          <a:lstStyle/>
          <a:p>
            <a:fld id="{2CDD28BC-5780-46F3-920C-B5BE0316B2D9}" type="slidenum">
              <a:rPr lang="en-US" smtClean="0"/>
              <a:t>68</a:t>
            </a:fld>
            <a:endParaRPr lang="en-US"/>
          </a:p>
        </p:txBody>
      </p:sp>
    </p:spTree>
    <p:extLst>
      <p:ext uri="{BB962C8B-B14F-4D97-AF65-F5344CB8AC3E}">
        <p14:creationId xmlns:p14="http://schemas.microsoft.com/office/powerpoint/2010/main" val="280280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9</a:t>
            </a:fld>
            <a:endParaRPr lang="en-US"/>
          </a:p>
        </p:txBody>
      </p:sp>
    </p:spTree>
    <p:extLst>
      <p:ext uri="{BB962C8B-B14F-4D97-AF65-F5344CB8AC3E}">
        <p14:creationId xmlns:p14="http://schemas.microsoft.com/office/powerpoint/2010/main" val="4069443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array1.cpp</a:t>
            </a:r>
          </a:p>
          <a:p>
            <a:r>
              <a:rPr lang="en-US" dirty="0"/>
              <a:t>array2.cpp</a:t>
            </a:r>
          </a:p>
          <a:p>
            <a:r>
              <a:rPr lang="en-US" dirty="0"/>
              <a:t>sorts, </a:t>
            </a:r>
            <a:r>
              <a:rPr lang="en-US" dirty="0" err="1"/>
              <a:t>etc</a:t>
            </a:r>
            <a:r>
              <a:rPr lang="en-US" dirty="0"/>
              <a:t> part of discussion of lists</a:t>
            </a:r>
          </a:p>
        </p:txBody>
      </p:sp>
      <p:sp>
        <p:nvSpPr>
          <p:cNvPr id="4" name="Slide Number Placeholder 3"/>
          <p:cNvSpPr>
            <a:spLocks noGrp="1"/>
          </p:cNvSpPr>
          <p:nvPr>
            <p:ph type="sldNum" sz="quarter" idx="5"/>
          </p:nvPr>
        </p:nvSpPr>
        <p:spPr/>
        <p:txBody>
          <a:bodyPr/>
          <a:lstStyle/>
          <a:p>
            <a:fld id="{2CDD28BC-5780-46F3-920C-B5BE0316B2D9}" type="slidenum">
              <a:rPr lang="en-US" smtClean="0"/>
              <a:t>69</a:t>
            </a:fld>
            <a:endParaRPr lang="en-US"/>
          </a:p>
        </p:txBody>
      </p:sp>
    </p:spTree>
    <p:extLst>
      <p:ext uri="{BB962C8B-B14F-4D97-AF65-F5344CB8AC3E}">
        <p14:creationId xmlns:p14="http://schemas.microsoft.com/office/powerpoint/2010/main" val="29286130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lists.cpp</a:t>
            </a:r>
          </a:p>
        </p:txBody>
      </p:sp>
      <p:sp>
        <p:nvSpPr>
          <p:cNvPr id="4" name="Slide Number Placeholder 3"/>
          <p:cNvSpPr>
            <a:spLocks noGrp="1"/>
          </p:cNvSpPr>
          <p:nvPr>
            <p:ph type="sldNum" sz="quarter" idx="5"/>
          </p:nvPr>
        </p:nvSpPr>
        <p:spPr/>
        <p:txBody>
          <a:bodyPr/>
          <a:lstStyle/>
          <a:p>
            <a:fld id="{2CDD28BC-5780-46F3-920C-B5BE0316B2D9}" type="slidenum">
              <a:rPr lang="en-US" smtClean="0"/>
              <a:t>70</a:t>
            </a:fld>
            <a:endParaRPr lang="en-US"/>
          </a:p>
        </p:txBody>
      </p:sp>
    </p:spTree>
    <p:extLst>
      <p:ext uri="{BB962C8B-B14F-4D97-AF65-F5344CB8AC3E}">
        <p14:creationId xmlns:p14="http://schemas.microsoft.com/office/powerpoint/2010/main" val="11673896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solution_lists.cpp</a:t>
            </a:r>
          </a:p>
        </p:txBody>
      </p:sp>
      <p:sp>
        <p:nvSpPr>
          <p:cNvPr id="4" name="Slide Number Placeholder 3"/>
          <p:cNvSpPr>
            <a:spLocks noGrp="1"/>
          </p:cNvSpPr>
          <p:nvPr>
            <p:ph type="sldNum" sz="quarter" idx="5"/>
          </p:nvPr>
        </p:nvSpPr>
        <p:spPr/>
        <p:txBody>
          <a:bodyPr/>
          <a:lstStyle/>
          <a:p>
            <a:fld id="{2CDD28BC-5780-46F3-920C-B5BE0316B2D9}" type="slidenum">
              <a:rPr lang="en-US" smtClean="0"/>
              <a:t>71</a:t>
            </a:fld>
            <a:endParaRPr lang="en-US"/>
          </a:p>
        </p:txBody>
      </p:sp>
    </p:spTree>
    <p:extLst>
      <p:ext uri="{BB962C8B-B14F-4D97-AF65-F5344CB8AC3E}">
        <p14:creationId xmlns:p14="http://schemas.microsoft.com/office/powerpoint/2010/main" val="522358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map_unord.cpp</a:t>
            </a:r>
          </a:p>
          <a:p>
            <a:r>
              <a:rPr lang="en-US" dirty="0"/>
              <a:t>map_nested.cpp</a:t>
            </a:r>
          </a:p>
        </p:txBody>
      </p:sp>
      <p:sp>
        <p:nvSpPr>
          <p:cNvPr id="4" name="Slide Number Placeholder 3"/>
          <p:cNvSpPr>
            <a:spLocks noGrp="1"/>
          </p:cNvSpPr>
          <p:nvPr>
            <p:ph type="sldNum" sz="quarter" idx="5"/>
          </p:nvPr>
        </p:nvSpPr>
        <p:spPr/>
        <p:txBody>
          <a:bodyPr/>
          <a:lstStyle/>
          <a:p>
            <a:fld id="{2CDD28BC-5780-46F3-920C-B5BE0316B2D9}" type="slidenum">
              <a:rPr lang="en-US" smtClean="0"/>
              <a:t>73</a:t>
            </a:fld>
            <a:endParaRPr lang="en-US"/>
          </a:p>
        </p:txBody>
      </p:sp>
    </p:spTree>
    <p:extLst>
      <p:ext uri="{BB962C8B-B14F-4D97-AF65-F5344CB8AC3E}">
        <p14:creationId xmlns:p14="http://schemas.microsoft.com/office/powerpoint/2010/main" val="18402244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solution_map.cpp</a:t>
            </a:r>
          </a:p>
        </p:txBody>
      </p:sp>
      <p:sp>
        <p:nvSpPr>
          <p:cNvPr id="4" name="Slide Number Placeholder 3"/>
          <p:cNvSpPr>
            <a:spLocks noGrp="1"/>
          </p:cNvSpPr>
          <p:nvPr>
            <p:ph type="sldNum" sz="quarter" idx="5"/>
          </p:nvPr>
        </p:nvSpPr>
        <p:spPr/>
        <p:txBody>
          <a:bodyPr/>
          <a:lstStyle/>
          <a:p>
            <a:fld id="{2CDD28BC-5780-46F3-920C-B5BE0316B2D9}" type="slidenum">
              <a:rPr lang="en-US" smtClean="0"/>
              <a:t>74</a:t>
            </a:fld>
            <a:endParaRPr lang="en-US"/>
          </a:p>
        </p:txBody>
      </p:sp>
    </p:spTree>
    <p:extLst>
      <p:ext uri="{BB962C8B-B14F-4D97-AF65-F5344CB8AC3E}">
        <p14:creationId xmlns:p14="http://schemas.microsoft.com/office/powerpoint/2010/main" val="3474585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deque.cpp</a:t>
            </a:r>
          </a:p>
          <a:p>
            <a:r>
              <a:rPr lang="en-US" dirty="0"/>
              <a:t>deque_poisson.cpp</a:t>
            </a:r>
          </a:p>
        </p:txBody>
      </p:sp>
      <p:sp>
        <p:nvSpPr>
          <p:cNvPr id="4" name="Slide Number Placeholder 3"/>
          <p:cNvSpPr>
            <a:spLocks noGrp="1"/>
          </p:cNvSpPr>
          <p:nvPr>
            <p:ph type="sldNum" sz="quarter" idx="5"/>
          </p:nvPr>
        </p:nvSpPr>
        <p:spPr/>
        <p:txBody>
          <a:bodyPr/>
          <a:lstStyle/>
          <a:p>
            <a:fld id="{2CDD28BC-5780-46F3-920C-B5BE0316B2D9}" type="slidenum">
              <a:rPr lang="en-US" smtClean="0"/>
              <a:t>75</a:t>
            </a:fld>
            <a:endParaRPr lang="en-US"/>
          </a:p>
        </p:txBody>
      </p:sp>
    </p:spTree>
    <p:extLst>
      <p:ext uri="{BB962C8B-B14F-4D97-AF65-F5344CB8AC3E}">
        <p14:creationId xmlns:p14="http://schemas.microsoft.com/office/powerpoint/2010/main" val="7394417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solution_deque.cpp</a:t>
            </a:r>
          </a:p>
        </p:txBody>
      </p:sp>
      <p:sp>
        <p:nvSpPr>
          <p:cNvPr id="4" name="Slide Number Placeholder 3"/>
          <p:cNvSpPr>
            <a:spLocks noGrp="1"/>
          </p:cNvSpPr>
          <p:nvPr>
            <p:ph type="sldNum" sz="quarter" idx="5"/>
          </p:nvPr>
        </p:nvSpPr>
        <p:spPr/>
        <p:txBody>
          <a:bodyPr/>
          <a:lstStyle/>
          <a:p>
            <a:fld id="{2CDD28BC-5780-46F3-920C-B5BE0316B2D9}" type="slidenum">
              <a:rPr lang="en-US" smtClean="0"/>
              <a:t>76</a:t>
            </a:fld>
            <a:endParaRPr lang="en-US"/>
          </a:p>
        </p:txBody>
      </p:sp>
    </p:spTree>
    <p:extLst>
      <p:ext uri="{BB962C8B-B14F-4D97-AF65-F5344CB8AC3E}">
        <p14:creationId xmlns:p14="http://schemas.microsoft.com/office/powerpoint/2010/main" val="2664567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complex1.cpp (built-in)</a:t>
            </a:r>
          </a:p>
          <a:p>
            <a:r>
              <a:rPr lang="en-US" dirty="0"/>
              <a:t>complex1_demo_struct.cpp</a:t>
            </a:r>
          </a:p>
        </p:txBody>
      </p:sp>
      <p:sp>
        <p:nvSpPr>
          <p:cNvPr id="4" name="Slide Number Placeholder 3"/>
          <p:cNvSpPr>
            <a:spLocks noGrp="1"/>
          </p:cNvSpPr>
          <p:nvPr>
            <p:ph type="sldNum" sz="quarter" idx="5"/>
          </p:nvPr>
        </p:nvSpPr>
        <p:spPr/>
        <p:txBody>
          <a:bodyPr/>
          <a:lstStyle/>
          <a:p>
            <a:fld id="{2CDD28BC-5780-46F3-920C-B5BE0316B2D9}" type="slidenum">
              <a:rPr lang="en-US" smtClean="0"/>
              <a:t>77</a:t>
            </a:fld>
            <a:endParaRPr lang="en-US"/>
          </a:p>
        </p:txBody>
      </p:sp>
    </p:spTree>
    <p:extLst>
      <p:ext uri="{BB962C8B-B14F-4D97-AF65-F5344CB8AC3E}">
        <p14:creationId xmlns:p14="http://schemas.microsoft.com/office/powerpoint/2010/main" val="15029585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complex1.cpp (built-in)</a:t>
            </a:r>
          </a:p>
          <a:p>
            <a:r>
              <a:rPr lang="en-US" dirty="0"/>
              <a:t>complex1_demo_struct.cpp</a:t>
            </a:r>
          </a:p>
        </p:txBody>
      </p:sp>
      <p:sp>
        <p:nvSpPr>
          <p:cNvPr id="4" name="Slide Number Placeholder 3"/>
          <p:cNvSpPr>
            <a:spLocks noGrp="1"/>
          </p:cNvSpPr>
          <p:nvPr>
            <p:ph type="sldNum" sz="quarter" idx="5"/>
          </p:nvPr>
        </p:nvSpPr>
        <p:spPr/>
        <p:txBody>
          <a:bodyPr/>
          <a:lstStyle/>
          <a:p>
            <a:fld id="{2CDD28BC-5780-46F3-920C-B5BE0316B2D9}" type="slidenum">
              <a:rPr lang="en-US" smtClean="0"/>
              <a:t>78</a:t>
            </a:fld>
            <a:endParaRPr lang="en-US"/>
          </a:p>
        </p:txBody>
      </p:sp>
    </p:spTree>
    <p:extLst>
      <p:ext uri="{BB962C8B-B14F-4D97-AF65-F5344CB8AC3E}">
        <p14:creationId xmlns:p14="http://schemas.microsoft.com/office/powerpoint/2010/main" val="16908728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solution_complex_struct_starter_kit.cpp</a:t>
            </a:r>
          </a:p>
        </p:txBody>
      </p:sp>
      <p:sp>
        <p:nvSpPr>
          <p:cNvPr id="4" name="Slide Number Placeholder 3"/>
          <p:cNvSpPr>
            <a:spLocks noGrp="1"/>
          </p:cNvSpPr>
          <p:nvPr>
            <p:ph type="sldNum" sz="quarter" idx="5"/>
          </p:nvPr>
        </p:nvSpPr>
        <p:spPr/>
        <p:txBody>
          <a:bodyPr/>
          <a:lstStyle/>
          <a:p>
            <a:fld id="{2CDD28BC-5780-46F3-920C-B5BE0316B2D9}" type="slidenum">
              <a:rPr lang="en-US" smtClean="0"/>
              <a:t>79</a:t>
            </a:fld>
            <a:endParaRPr lang="en-US"/>
          </a:p>
        </p:txBody>
      </p:sp>
    </p:spTree>
    <p:extLst>
      <p:ext uri="{BB962C8B-B14F-4D97-AF65-F5344CB8AC3E}">
        <p14:creationId xmlns:p14="http://schemas.microsoft.com/office/powerpoint/2010/main" val="1266378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a:t>
            </a:fld>
            <a:endParaRPr lang="en-US"/>
          </a:p>
        </p:txBody>
      </p:sp>
    </p:spTree>
    <p:extLst>
      <p:ext uri="{BB962C8B-B14F-4D97-AF65-F5344CB8AC3E}">
        <p14:creationId xmlns:p14="http://schemas.microsoft.com/office/powerpoint/2010/main" val="22277428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templates.cpp</a:t>
            </a:r>
          </a:p>
          <a:p>
            <a:r>
              <a:rPr lang="en-US" dirty="0"/>
              <a:t>templates1_specialization.cpp</a:t>
            </a:r>
          </a:p>
        </p:txBody>
      </p:sp>
      <p:sp>
        <p:nvSpPr>
          <p:cNvPr id="4" name="Slide Number Placeholder 3"/>
          <p:cNvSpPr>
            <a:spLocks noGrp="1"/>
          </p:cNvSpPr>
          <p:nvPr>
            <p:ph type="sldNum" sz="quarter" idx="5"/>
          </p:nvPr>
        </p:nvSpPr>
        <p:spPr/>
        <p:txBody>
          <a:bodyPr/>
          <a:lstStyle/>
          <a:p>
            <a:fld id="{2CDD28BC-5780-46F3-920C-B5BE0316B2D9}" type="slidenum">
              <a:rPr lang="en-US" smtClean="0"/>
              <a:t>80</a:t>
            </a:fld>
            <a:endParaRPr lang="en-US"/>
          </a:p>
        </p:txBody>
      </p:sp>
    </p:spTree>
    <p:extLst>
      <p:ext uri="{BB962C8B-B14F-4D97-AF65-F5344CB8AC3E}">
        <p14:creationId xmlns:p14="http://schemas.microsoft.com/office/powerpoint/2010/main" val="1599110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solution_templates.cpp</a:t>
            </a:r>
          </a:p>
        </p:txBody>
      </p:sp>
      <p:sp>
        <p:nvSpPr>
          <p:cNvPr id="4" name="Slide Number Placeholder 3"/>
          <p:cNvSpPr>
            <a:spLocks noGrp="1"/>
          </p:cNvSpPr>
          <p:nvPr>
            <p:ph type="sldNum" sz="quarter" idx="5"/>
          </p:nvPr>
        </p:nvSpPr>
        <p:spPr/>
        <p:txBody>
          <a:bodyPr/>
          <a:lstStyle/>
          <a:p>
            <a:fld id="{2CDD28BC-5780-46F3-920C-B5BE0316B2D9}" type="slidenum">
              <a:rPr lang="en-US" smtClean="0"/>
              <a:t>81</a:t>
            </a:fld>
            <a:endParaRPr lang="en-US"/>
          </a:p>
        </p:txBody>
      </p:sp>
    </p:spTree>
    <p:extLst>
      <p:ext uri="{BB962C8B-B14F-4D97-AF65-F5344CB8AC3E}">
        <p14:creationId xmlns:p14="http://schemas.microsoft.com/office/powerpoint/2010/main" val="20437488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pointer_basics.cpp</a:t>
            </a:r>
          </a:p>
          <a:p>
            <a:r>
              <a:rPr lang="en-US" dirty="0"/>
              <a:t>pointers.cpp</a:t>
            </a:r>
          </a:p>
          <a:p>
            <a:r>
              <a:rPr lang="en-US" dirty="0"/>
              <a:t>pointers_to_functions.cpp</a:t>
            </a:r>
          </a:p>
          <a:p>
            <a:r>
              <a:rPr lang="en-US" dirty="0"/>
              <a:t>pointers_to_pointers.cpp</a:t>
            </a:r>
          </a:p>
        </p:txBody>
      </p:sp>
      <p:sp>
        <p:nvSpPr>
          <p:cNvPr id="4" name="Slide Number Placeholder 3"/>
          <p:cNvSpPr>
            <a:spLocks noGrp="1"/>
          </p:cNvSpPr>
          <p:nvPr>
            <p:ph type="sldNum" sz="quarter" idx="5"/>
          </p:nvPr>
        </p:nvSpPr>
        <p:spPr/>
        <p:txBody>
          <a:bodyPr/>
          <a:lstStyle/>
          <a:p>
            <a:fld id="{2CDD28BC-5780-46F3-920C-B5BE0316B2D9}" type="slidenum">
              <a:rPr lang="en-US" smtClean="0"/>
              <a:t>84</a:t>
            </a:fld>
            <a:endParaRPr lang="en-US"/>
          </a:p>
        </p:txBody>
      </p:sp>
    </p:spTree>
    <p:extLst>
      <p:ext uri="{BB962C8B-B14F-4D97-AF65-F5344CB8AC3E}">
        <p14:creationId xmlns:p14="http://schemas.microsoft.com/office/powerpoint/2010/main" val="297435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pointers2.cpp</a:t>
            </a:r>
          </a:p>
        </p:txBody>
      </p:sp>
      <p:sp>
        <p:nvSpPr>
          <p:cNvPr id="4" name="Slide Number Placeholder 3"/>
          <p:cNvSpPr>
            <a:spLocks noGrp="1"/>
          </p:cNvSpPr>
          <p:nvPr>
            <p:ph type="sldNum" sz="quarter" idx="5"/>
          </p:nvPr>
        </p:nvSpPr>
        <p:spPr/>
        <p:txBody>
          <a:bodyPr/>
          <a:lstStyle/>
          <a:p>
            <a:fld id="{2CDD28BC-5780-46F3-920C-B5BE0316B2D9}" type="slidenum">
              <a:rPr lang="en-US" smtClean="0"/>
              <a:t>85</a:t>
            </a:fld>
            <a:endParaRPr lang="en-US"/>
          </a:p>
        </p:txBody>
      </p:sp>
    </p:spTree>
    <p:extLst>
      <p:ext uri="{BB962C8B-B14F-4D97-AF65-F5344CB8AC3E}">
        <p14:creationId xmlns:p14="http://schemas.microsoft.com/office/powerpoint/2010/main" val="35593109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solution_pointer_add.cpp</a:t>
            </a:r>
          </a:p>
          <a:p>
            <a:r>
              <a:rPr lang="en-US" dirty="0"/>
              <a:t>solution_pointer_swap.cpp</a:t>
            </a:r>
          </a:p>
          <a:p>
            <a:r>
              <a:rPr lang="en-US" dirty="0"/>
              <a:t>solution_pointer_arrsym.cpp</a:t>
            </a:r>
          </a:p>
        </p:txBody>
      </p:sp>
      <p:sp>
        <p:nvSpPr>
          <p:cNvPr id="4" name="Slide Number Placeholder 3"/>
          <p:cNvSpPr>
            <a:spLocks noGrp="1"/>
          </p:cNvSpPr>
          <p:nvPr>
            <p:ph type="sldNum" sz="quarter" idx="5"/>
          </p:nvPr>
        </p:nvSpPr>
        <p:spPr/>
        <p:txBody>
          <a:bodyPr/>
          <a:lstStyle/>
          <a:p>
            <a:fld id="{2CDD28BC-5780-46F3-920C-B5BE0316B2D9}" type="slidenum">
              <a:rPr lang="en-US" smtClean="0"/>
              <a:t>86</a:t>
            </a:fld>
            <a:endParaRPr lang="en-US"/>
          </a:p>
        </p:txBody>
      </p:sp>
    </p:spTree>
    <p:extLst>
      <p:ext uri="{BB962C8B-B14F-4D97-AF65-F5344CB8AC3E}">
        <p14:creationId xmlns:p14="http://schemas.microsoft.com/office/powerpoint/2010/main" val="33505906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exceptions.cpp (basic)</a:t>
            </a:r>
          </a:p>
          <a:p>
            <a:r>
              <a:rPr lang="en-US" dirty="0"/>
              <a:t>exceptions1.cpp (use the ... wildcard)</a:t>
            </a:r>
          </a:p>
          <a:p>
            <a:r>
              <a:rPr lang="en-US" dirty="0"/>
              <a:t>exceptions2.cpp (use the exception object)</a:t>
            </a:r>
          </a:p>
          <a:p>
            <a:r>
              <a:rPr lang="en-US" dirty="0"/>
              <a:t>exceptions3.cpp (custom exceptions)</a:t>
            </a:r>
          </a:p>
        </p:txBody>
      </p:sp>
      <p:sp>
        <p:nvSpPr>
          <p:cNvPr id="4" name="Slide Number Placeholder 3"/>
          <p:cNvSpPr>
            <a:spLocks noGrp="1"/>
          </p:cNvSpPr>
          <p:nvPr>
            <p:ph type="sldNum" sz="quarter" idx="5"/>
          </p:nvPr>
        </p:nvSpPr>
        <p:spPr/>
        <p:txBody>
          <a:bodyPr/>
          <a:lstStyle/>
          <a:p>
            <a:fld id="{2CDD28BC-5780-46F3-920C-B5BE0316B2D9}" type="slidenum">
              <a:rPr lang="en-US" smtClean="0"/>
              <a:t>87</a:t>
            </a:fld>
            <a:endParaRPr lang="en-US"/>
          </a:p>
        </p:txBody>
      </p:sp>
    </p:spTree>
    <p:extLst>
      <p:ext uri="{BB962C8B-B14F-4D97-AF65-F5344CB8AC3E}">
        <p14:creationId xmlns:p14="http://schemas.microsoft.com/office/powerpoint/2010/main" val="24662813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class1.cpp  (general intro)</a:t>
            </a:r>
          </a:p>
          <a:p>
            <a:endParaRPr lang="en-US" dirty="0"/>
          </a:p>
          <a:p>
            <a:r>
              <a:rPr lang="en-US" dirty="0"/>
              <a:t>Next:   add class method</a:t>
            </a:r>
          </a:p>
        </p:txBody>
      </p:sp>
      <p:sp>
        <p:nvSpPr>
          <p:cNvPr id="4" name="Slide Number Placeholder 3"/>
          <p:cNvSpPr>
            <a:spLocks noGrp="1"/>
          </p:cNvSpPr>
          <p:nvPr>
            <p:ph type="sldNum" sz="quarter" idx="5"/>
          </p:nvPr>
        </p:nvSpPr>
        <p:spPr/>
        <p:txBody>
          <a:bodyPr/>
          <a:lstStyle/>
          <a:p>
            <a:fld id="{2CDD28BC-5780-46F3-920C-B5BE0316B2D9}" type="slidenum">
              <a:rPr lang="en-US" smtClean="0"/>
              <a:t>90</a:t>
            </a:fld>
            <a:endParaRPr lang="en-US"/>
          </a:p>
        </p:txBody>
      </p:sp>
    </p:spTree>
    <p:extLst>
      <p:ext uri="{BB962C8B-B14F-4D97-AF65-F5344CB8AC3E}">
        <p14:creationId xmlns:p14="http://schemas.microsoft.com/office/powerpoint/2010/main" val="28968924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class2a_myclass_add_skinny.cpp    #separate declaration and spec.    That’s what we do with headers.</a:t>
            </a:r>
          </a:p>
        </p:txBody>
      </p:sp>
      <p:sp>
        <p:nvSpPr>
          <p:cNvPr id="4" name="Slide Number Placeholder 3"/>
          <p:cNvSpPr>
            <a:spLocks noGrp="1"/>
          </p:cNvSpPr>
          <p:nvPr>
            <p:ph type="sldNum" sz="quarter" idx="5"/>
          </p:nvPr>
        </p:nvSpPr>
        <p:spPr/>
        <p:txBody>
          <a:bodyPr/>
          <a:lstStyle/>
          <a:p>
            <a:fld id="{2CDD28BC-5780-46F3-920C-B5BE0316B2D9}" type="slidenum">
              <a:rPr lang="en-US" smtClean="0"/>
              <a:t>91</a:t>
            </a:fld>
            <a:endParaRPr lang="en-US"/>
          </a:p>
        </p:txBody>
      </p:sp>
    </p:spTree>
    <p:extLst>
      <p:ext uri="{BB962C8B-B14F-4D97-AF65-F5344CB8AC3E}">
        <p14:creationId xmlns:p14="http://schemas.microsoft.com/office/powerpoint/2010/main" val="11949002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class3.cpp</a:t>
            </a:r>
          </a:p>
        </p:txBody>
      </p:sp>
      <p:sp>
        <p:nvSpPr>
          <p:cNvPr id="4" name="Slide Number Placeholder 3"/>
          <p:cNvSpPr>
            <a:spLocks noGrp="1"/>
          </p:cNvSpPr>
          <p:nvPr>
            <p:ph type="sldNum" sz="quarter" idx="5"/>
          </p:nvPr>
        </p:nvSpPr>
        <p:spPr/>
        <p:txBody>
          <a:bodyPr/>
          <a:lstStyle/>
          <a:p>
            <a:fld id="{2CDD28BC-5780-46F3-920C-B5BE0316B2D9}" type="slidenum">
              <a:rPr lang="en-US" smtClean="0"/>
              <a:t>92</a:t>
            </a:fld>
            <a:endParaRPr lang="en-US"/>
          </a:p>
        </p:txBody>
      </p:sp>
    </p:spTree>
    <p:extLst>
      <p:ext uri="{BB962C8B-B14F-4D97-AF65-F5344CB8AC3E}">
        <p14:creationId xmlns:p14="http://schemas.microsoft.com/office/powerpoint/2010/main" val="20479778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class_declare_spec_instance.cpp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93</a:t>
            </a:fld>
            <a:endParaRPr lang="en-US"/>
          </a:p>
        </p:txBody>
      </p:sp>
    </p:spTree>
    <p:extLst>
      <p:ext uri="{BB962C8B-B14F-4D97-AF65-F5344CB8AC3E}">
        <p14:creationId xmlns:p14="http://schemas.microsoft.com/office/powerpoint/2010/main" val="1053747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11</a:t>
            </a:fld>
            <a:endParaRPr lang="en-US"/>
          </a:p>
        </p:txBody>
      </p:sp>
    </p:spTree>
    <p:extLst>
      <p:ext uri="{BB962C8B-B14F-4D97-AF65-F5344CB8AC3E}">
        <p14:creationId xmlns:p14="http://schemas.microsoft.com/office/powerpoint/2010/main" val="34393682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class4.cpp    Goat class with instance</a:t>
            </a:r>
          </a:p>
          <a:p>
            <a:r>
              <a:rPr lang="en-US" dirty="0"/>
              <a:t>classes.cpp has another example</a:t>
            </a:r>
          </a:p>
        </p:txBody>
      </p:sp>
      <p:sp>
        <p:nvSpPr>
          <p:cNvPr id="4" name="Slide Number Placeholder 3"/>
          <p:cNvSpPr>
            <a:spLocks noGrp="1"/>
          </p:cNvSpPr>
          <p:nvPr>
            <p:ph type="sldNum" sz="quarter" idx="5"/>
          </p:nvPr>
        </p:nvSpPr>
        <p:spPr/>
        <p:txBody>
          <a:bodyPr/>
          <a:lstStyle/>
          <a:p>
            <a:fld id="{2CDD28BC-5780-46F3-920C-B5BE0316B2D9}" type="slidenum">
              <a:rPr lang="en-US" smtClean="0"/>
              <a:t>94</a:t>
            </a:fld>
            <a:endParaRPr lang="en-US"/>
          </a:p>
        </p:txBody>
      </p:sp>
    </p:spTree>
    <p:extLst>
      <p:ext uri="{BB962C8B-B14F-4D97-AF65-F5344CB8AC3E}">
        <p14:creationId xmlns:p14="http://schemas.microsoft.com/office/powerpoint/2010/main" val="453249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class5.cpp     a new goat class!</a:t>
            </a:r>
          </a:p>
        </p:txBody>
      </p:sp>
      <p:sp>
        <p:nvSpPr>
          <p:cNvPr id="4" name="Slide Number Placeholder 3"/>
          <p:cNvSpPr>
            <a:spLocks noGrp="1"/>
          </p:cNvSpPr>
          <p:nvPr>
            <p:ph type="sldNum" sz="quarter" idx="5"/>
          </p:nvPr>
        </p:nvSpPr>
        <p:spPr/>
        <p:txBody>
          <a:bodyPr/>
          <a:lstStyle/>
          <a:p>
            <a:fld id="{2CDD28BC-5780-46F3-920C-B5BE0316B2D9}" type="slidenum">
              <a:rPr lang="en-US" smtClean="0"/>
              <a:t>95</a:t>
            </a:fld>
            <a:endParaRPr lang="en-US"/>
          </a:p>
        </p:txBody>
      </p:sp>
    </p:spTree>
    <p:extLst>
      <p:ext uri="{BB962C8B-B14F-4D97-AF65-F5344CB8AC3E}">
        <p14:creationId xmlns:p14="http://schemas.microsoft.com/office/powerpoint/2010/main" val="24226157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class6.cpp   # who wants a hot pink goat?</a:t>
            </a:r>
          </a:p>
        </p:txBody>
      </p:sp>
      <p:sp>
        <p:nvSpPr>
          <p:cNvPr id="4" name="Slide Number Placeholder 3"/>
          <p:cNvSpPr>
            <a:spLocks noGrp="1"/>
          </p:cNvSpPr>
          <p:nvPr>
            <p:ph type="sldNum" sz="quarter" idx="5"/>
          </p:nvPr>
        </p:nvSpPr>
        <p:spPr/>
        <p:txBody>
          <a:bodyPr/>
          <a:lstStyle/>
          <a:p>
            <a:fld id="{2CDD28BC-5780-46F3-920C-B5BE0316B2D9}" type="slidenum">
              <a:rPr lang="en-US" smtClean="0"/>
              <a:t>96</a:t>
            </a:fld>
            <a:endParaRPr lang="en-US"/>
          </a:p>
        </p:txBody>
      </p:sp>
    </p:spTree>
    <p:extLst>
      <p:ext uri="{BB962C8B-B14F-4D97-AF65-F5344CB8AC3E}">
        <p14:creationId xmlns:p14="http://schemas.microsoft.com/office/powerpoint/2010/main" val="39256552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solution_class_1_humid.cpp</a:t>
            </a:r>
          </a:p>
        </p:txBody>
      </p:sp>
      <p:sp>
        <p:nvSpPr>
          <p:cNvPr id="4" name="Slide Number Placeholder 3"/>
          <p:cNvSpPr>
            <a:spLocks noGrp="1"/>
          </p:cNvSpPr>
          <p:nvPr>
            <p:ph type="sldNum" sz="quarter" idx="5"/>
          </p:nvPr>
        </p:nvSpPr>
        <p:spPr/>
        <p:txBody>
          <a:bodyPr/>
          <a:lstStyle/>
          <a:p>
            <a:fld id="{2CDD28BC-5780-46F3-920C-B5BE0316B2D9}" type="slidenum">
              <a:rPr lang="en-US" smtClean="0"/>
              <a:t>97</a:t>
            </a:fld>
            <a:endParaRPr lang="en-US"/>
          </a:p>
        </p:txBody>
      </p:sp>
    </p:spTree>
    <p:extLst>
      <p:ext uri="{BB962C8B-B14F-4D97-AF65-F5344CB8AC3E}">
        <p14:creationId xmlns:p14="http://schemas.microsoft.com/office/powerpoint/2010/main" val="23131209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class7.cpp</a:t>
            </a:r>
          </a:p>
        </p:txBody>
      </p:sp>
      <p:sp>
        <p:nvSpPr>
          <p:cNvPr id="4" name="Slide Number Placeholder 3"/>
          <p:cNvSpPr>
            <a:spLocks noGrp="1"/>
          </p:cNvSpPr>
          <p:nvPr>
            <p:ph type="sldNum" sz="quarter" idx="5"/>
          </p:nvPr>
        </p:nvSpPr>
        <p:spPr/>
        <p:txBody>
          <a:bodyPr/>
          <a:lstStyle/>
          <a:p>
            <a:fld id="{2CDD28BC-5780-46F3-920C-B5BE0316B2D9}" type="slidenum">
              <a:rPr lang="en-US" smtClean="0"/>
              <a:t>101</a:t>
            </a:fld>
            <a:endParaRPr lang="en-US"/>
          </a:p>
        </p:txBody>
      </p:sp>
    </p:spTree>
    <p:extLst>
      <p:ext uri="{BB962C8B-B14F-4D97-AF65-F5344CB8AC3E}">
        <p14:creationId xmlns:p14="http://schemas.microsoft.com/office/powerpoint/2010/main" val="34427695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solution_class_2_overrides.cpp</a:t>
            </a:r>
          </a:p>
        </p:txBody>
      </p:sp>
      <p:sp>
        <p:nvSpPr>
          <p:cNvPr id="4" name="Slide Number Placeholder 3"/>
          <p:cNvSpPr>
            <a:spLocks noGrp="1"/>
          </p:cNvSpPr>
          <p:nvPr>
            <p:ph type="sldNum" sz="quarter" idx="5"/>
          </p:nvPr>
        </p:nvSpPr>
        <p:spPr/>
        <p:txBody>
          <a:bodyPr/>
          <a:lstStyle/>
          <a:p>
            <a:fld id="{2CDD28BC-5780-46F3-920C-B5BE0316B2D9}" type="slidenum">
              <a:rPr lang="en-US" smtClean="0"/>
              <a:t>102</a:t>
            </a:fld>
            <a:endParaRPr lang="en-US"/>
          </a:p>
        </p:txBody>
      </p:sp>
    </p:spTree>
    <p:extLst>
      <p:ext uri="{BB962C8B-B14F-4D97-AF65-F5344CB8AC3E}">
        <p14:creationId xmlns:p14="http://schemas.microsoft.com/office/powerpoint/2010/main" val="12574075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Beryl the one-eyed mule at the Harding pegmatite</a:t>
            </a:r>
          </a:p>
          <a:p>
            <a:r>
              <a:rPr lang="en-US" dirty="0" err="1"/>
              <a:t>Bercephulus</a:t>
            </a:r>
            <a:endParaRPr lang="en-US" dirty="0"/>
          </a:p>
          <a:p>
            <a:r>
              <a:rPr lang="en-US" dirty="0"/>
              <a:t>Donkey</a:t>
            </a:r>
          </a:p>
          <a:p>
            <a:endParaRPr lang="en-US" dirty="0"/>
          </a:p>
          <a:p>
            <a:r>
              <a:rPr lang="en-US" dirty="0" err="1"/>
              <a:t>Gonna</a:t>
            </a:r>
            <a:r>
              <a:rPr lang="en-US" dirty="0"/>
              <a:t> to show constructor overloading and virtual classes</a:t>
            </a:r>
          </a:p>
          <a:p>
            <a:endParaRPr lang="en-US" dirty="0"/>
          </a:p>
          <a:p>
            <a:r>
              <a:rPr lang="en-US" dirty="0"/>
              <a:t>classes_multiple_inh.cpp</a:t>
            </a:r>
          </a:p>
          <a:p>
            <a:endParaRPr lang="en-US" dirty="0"/>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103</a:t>
            </a:fld>
            <a:endParaRPr lang="en-US"/>
          </a:p>
        </p:txBody>
      </p:sp>
    </p:spTree>
    <p:extLst>
      <p:ext uri="{BB962C8B-B14F-4D97-AF65-F5344CB8AC3E}">
        <p14:creationId xmlns:p14="http://schemas.microsoft.com/office/powerpoint/2010/main" val="16456241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MRO in C++.  It’ll look for unambiguous match.</a:t>
            </a:r>
          </a:p>
          <a:p>
            <a:endParaRPr lang="en-US" dirty="0"/>
          </a:p>
          <a:p>
            <a:r>
              <a:rPr lang="en-US" dirty="0" err="1"/>
              <a:t>Gonna</a:t>
            </a:r>
            <a:r>
              <a:rPr lang="en-US" dirty="0"/>
              <a:t> to show constructor overloading and virtual classes</a:t>
            </a:r>
          </a:p>
          <a:p>
            <a:endParaRPr lang="en-US" dirty="0"/>
          </a:p>
          <a:p>
            <a:r>
              <a:rPr lang="en-US" dirty="0"/>
              <a:t>classes_multiple_inh.cpp</a:t>
            </a:r>
          </a:p>
          <a:p>
            <a:endParaRPr lang="en-US" dirty="0"/>
          </a:p>
          <a:p>
            <a:r>
              <a:rPr lang="en-US" dirty="0"/>
              <a:t>classes_multiple_inh.cpp</a:t>
            </a:r>
          </a:p>
          <a:p>
            <a:r>
              <a:rPr lang="en-US" dirty="0"/>
              <a:t>     </a:t>
            </a:r>
            <a:r>
              <a:rPr lang="en-US" dirty="0" err="1"/>
              <a:t>reportFood</a:t>
            </a:r>
            <a:r>
              <a:rPr lang="en-US" dirty="0"/>
              <a:t> in equine alone -&gt; Equine treats</a:t>
            </a:r>
          </a:p>
          <a:p>
            <a:r>
              <a:rPr lang="en-US" dirty="0"/>
              <a:t>     </a:t>
            </a:r>
            <a:r>
              <a:rPr lang="en-US" dirty="0" err="1"/>
              <a:t>reportFood</a:t>
            </a:r>
            <a:r>
              <a:rPr lang="en-US" dirty="0"/>
              <a:t> in equine + horse -&gt; Horse treats</a:t>
            </a:r>
          </a:p>
          <a:p>
            <a:r>
              <a:rPr lang="en-US" dirty="0"/>
              <a:t>     </a:t>
            </a:r>
            <a:r>
              <a:rPr lang="en-US" dirty="0" err="1"/>
              <a:t>reportFood</a:t>
            </a:r>
            <a:r>
              <a:rPr lang="en-US" dirty="0"/>
              <a:t> in equine + horse + donkey  “ambiguous access” error</a:t>
            </a:r>
          </a:p>
          <a:p>
            <a:r>
              <a:rPr lang="en-US" dirty="0"/>
              <a:t>     </a:t>
            </a:r>
            <a:r>
              <a:rPr lang="en-US" dirty="0" err="1"/>
              <a:t>reportFood</a:t>
            </a:r>
            <a:r>
              <a:rPr lang="en-US" dirty="0"/>
              <a:t> in equine + horse + donkey + mule  </a:t>
            </a:r>
            <a:r>
              <a:rPr lang="en-US" dirty="0" err="1"/>
              <a:t>Mule</a:t>
            </a:r>
            <a:r>
              <a:rPr lang="en-US" dirty="0"/>
              <a:t> treats</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104</a:t>
            </a:fld>
            <a:endParaRPr lang="en-US"/>
          </a:p>
        </p:txBody>
      </p:sp>
    </p:spTree>
    <p:extLst>
      <p:ext uri="{BB962C8B-B14F-4D97-AF65-F5344CB8AC3E}">
        <p14:creationId xmlns:p14="http://schemas.microsoft.com/office/powerpoint/2010/main" val="41421148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class9a_combine.hpp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class9a_combine.cpp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class9b_combine.hpp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class9a_combine.cpp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class9ca_combine.cpp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105</a:t>
            </a:fld>
            <a:endParaRPr lang="en-US"/>
          </a:p>
        </p:txBody>
      </p:sp>
    </p:spTree>
    <p:extLst>
      <p:ext uri="{BB962C8B-B14F-4D97-AF65-F5344CB8AC3E}">
        <p14:creationId xmlns:p14="http://schemas.microsoft.com/office/powerpoint/2010/main" val="25584729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external class exercise</a:t>
            </a:r>
          </a:p>
        </p:txBody>
      </p:sp>
      <p:sp>
        <p:nvSpPr>
          <p:cNvPr id="4" name="Slide Number Placeholder 3"/>
          <p:cNvSpPr>
            <a:spLocks noGrp="1"/>
          </p:cNvSpPr>
          <p:nvPr>
            <p:ph type="sldNum" sz="quarter" idx="5"/>
          </p:nvPr>
        </p:nvSpPr>
        <p:spPr/>
        <p:txBody>
          <a:bodyPr/>
          <a:lstStyle/>
          <a:p>
            <a:fld id="{2CDD28BC-5780-46F3-920C-B5BE0316B2D9}" type="slidenum">
              <a:rPr lang="en-US" smtClean="0"/>
              <a:t>106</a:t>
            </a:fld>
            <a:endParaRPr lang="en-US"/>
          </a:p>
        </p:txBody>
      </p:sp>
    </p:spTree>
    <p:extLst>
      <p:ext uri="{BB962C8B-B14F-4D97-AF65-F5344CB8AC3E}">
        <p14:creationId xmlns:p14="http://schemas.microsoft.com/office/powerpoint/2010/main" val="2447507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what’s involved.   Don’t need the details – just know they exist.</a:t>
            </a:r>
          </a:p>
        </p:txBody>
      </p:sp>
      <p:sp>
        <p:nvSpPr>
          <p:cNvPr id="4" name="Slide Number Placeholder 3"/>
          <p:cNvSpPr>
            <a:spLocks noGrp="1"/>
          </p:cNvSpPr>
          <p:nvPr>
            <p:ph type="sldNum" sz="quarter" idx="5"/>
          </p:nvPr>
        </p:nvSpPr>
        <p:spPr/>
        <p:txBody>
          <a:bodyPr/>
          <a:lstStyle/>
          <a:p>
            <a:fld id="{2CDD28BC-5780-46F3-920C-B5BE0316B2D9}" type="slidenum">
              <a:rPr lang="en-US" smtClean="0"/>
              <a:t>14</a:t>
            </a:fld>
            <a:endParaRPr lang="en-US"/>
          </a:p>
        </p:txBody>
      </p:sp>
    </p:spTree>
    <p:extLst>
      <p:ext uri="{BB962C8B-B14F-4D97-AF65-F5344CB8AC3E}">
        <p14:creationId xmlns:p14="http://schemas.microsoft.com/office/powerpoint/2010/main" val="2655920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enum_example.cpp</a:t>
            </a:r>
          </a:p>
          <a:p>
            <a:r>
              <a:rPr lang="en-US" dirty="0" err="1"/>
              <a:t>enum_indexing</a:t>
            </a:r>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107</a:t>
            </a:fld>
            <a:endParaRPr lang="en-US"/>
          </a:p>
        </p:txBody>
      </p:sp>
    </p:spTree>
    <p:extLst>
      <p:ext uri="{BB962C8B-B14F-4D97-AF65-F5344CB8AC3E}">
        <p14:creationId xmlns:p14="http://schemas.microsoft.com/office/powerpoint/2010/main" val="9094839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template_components.cpp</a:t>
            </a:r>
          </a:p>
          <a:p>
            <a:r>
              <a:rPr lang="en-US" dirty="0"/>
              <a:t>templates.cpp</a:t>
            </a:r>
          </a:p>
          <a:p>
            <a:r>
              <a:rPr lang="en-US" dirty="0"/>
              <a:t>iterations.cpp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121</a:t>
            </a:fld>
            <a:endParaRPr lang="en-US"/>
          </a:p>
        </p:txBody>
      </p:sp>
    </p:spTree>
    <p:extLst>
      <p:ext uri="{BB962C8B-B14F-4D97-AF65-F5344CB8AC3E}">
        <p14:creationId xmlns:p14="http://schemas.microsoft.com/office/powerpoint/2010/main" val="270564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Hello1.anno</a:t>
            </a:r>
          </a:p>
          <a:p>
            <a:r>
              <a:rPr lang="en-US" dirty="0"/>
              <a:t>BREAK THIS DOWN</a:t>
            </a:r>
          </a:p>
          <a:p>
            <a:r>
              <a:rPr lang="en-US" dirty="0"/>
              <a:t>TIP:   a few lines at a time; lots of output; </a:t>
            </a:r>
          </a:p>
        </p:txBody>
      </p:sp>
      <p:sp>
        <p:nvSpPr>
          <p:cNvPr id="4" name="Slide Number Placeholder 3"/>
          <p:cNvSpPr>
            <a:spLocks noGrp="1"/>
          </p:cNvSpPr>
          <p:nvPr>
            <p:ph type="sldNum" sz="quarter" idx="5"/>
          </p:nvPr>
        </p:nvSpPr>
        <p:spPr/>
        <p:txBody>
          <a:bodyPr/>
          <a:lstStyle/>
          <a:p>
            <a:fld id="{2CDD28BC-5780-46F3-920C-B5BE0316B2D9}" type="slidenum">
              <a:rPr lang="en-US" smtClean="0"/>
              <a:t>15</a:t>
            </a:fld>
            <a:endParaRPr lang="en-US"/>
          </a:p>
        </p:txBody>
      </p:sp>
    </p:spTree>
    <p:extLst>
      <p:ext uri="{BB962C8B-B14F-4D97-AF65-F5344CB8AC3E}">
        <p14:creationId xmlns:p14="http://schemas.microsoft.com/office/powerpoint/2010/main" val="1858673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8010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07D4988-5895-4F55-B902-EEE2088C78DE}"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12708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63084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62697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570284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2936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620848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185972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94132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4245053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12/12/2021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287856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12/12/2021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6819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12/12/2021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392770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12/12/2021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917663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12/12/2021</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4227414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802323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759868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07D4988-5895-4F55-B902-EEE2088C78DE}" type="datetimeFigureOut">
              <a:rPr lang="en-US" smtClean="0"/>
              <a:t>12/12/2021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81AB64B-B513-42F6-B3E8-1216E662AF28}" type="slidenum">
              <a:rPr lang="en-US" smtClean="0"/>
              <a:t>‹#›</a:t>
            </a:fld>
            <a:endParaRPr lang="en-US"/>
          </a:p>
        </p:txBody>
      </p:sp>
    </p:spTree>
    <p:extLst>
      <p:ext uri="{BB962C8B-B14F-4D97-AF65-F5344CB8AC3E}">
        <p14:creationId xmlns:p14="http://schemas.microsoft.com/office/powerpoint/2010/main" val="482550377"/>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blog.cleancoder.com/uncle-bob/2017/05/05/TestDefinitions.html"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code.google.com/p/googlemock/" TargetMode="External"/><Relationship Id="rId2" Type="http://schemas.openxmlformats.org/officeDocument/2006/relationships/hyperlink" Target="https://github.com/google/googletes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www.boost.org/doc/libs/1_75_0/libs/test/doc/html/index.htm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0.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en.cppreference.com/w/cpp/algorithm"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github.com/pbarton666/student_c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caiorss.github.io/C-Cpp-Notes/compiler-flags-options.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cplusplus.com/reference/library/manipulator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C_standard_library" TargetMode="External"/><Relationship Id="rId2" Type="http://schemas.openxmlformats.org/officeDocument/2006/relationships/hyperlink" Target="https://en.wikipedia.org/wiki/C++_Standard_Library"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cpp/cpp/cpp-built-in-operators-precedence-and-associativity?view=msvc-170"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s://en.cppreference.com/w/cpp/container/arra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1</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333482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303A8E4-1840-4DD0-A5B4-7450E83CD4CB}"/>
              </a:ext>
            </a:extLst>
          </p:cNvPr>
          <p:cNvSpPr txBox="1"/>
          <p:nvPr/>
        </p:nvSpPr>
        <p:spPr>
          <a:xfrm>
            <a:off x="985838" y="128588"/>
            <a:ext cx="10615612" cy="584775"/>
          </a:xfrm>
          <a:prstGeom prst="rect">
            <a:avLst/>
          </a:prstGeom>
          <a:noFill/>
        </p:spPr>
        <p:txBody>
          <a:bodyPr wrap="square" rtlCol="0">
            <a:spAutoFit/>
          </a:bodyPr>
          <a:lstStyle/>
          <a:p>
            <a:r>
              <a:rPr lang="en-US" sz="3200" b="1" dirty="0"/>
              <a:t>C++ 5 Day Course Agenda and Topics (Cont’d)</a:t>
            </a:r>
          </a:p>
        </p:txBody>
      </p:sp>
      <p:sp>
        <p:nvSpPr>
          <p:cNvPr id="21" name="Content Placeholder 2">
            <a:extLst>
              <a:ext uri="{FF2B5EF4-FFF2-40B4-BE49-F238E27FC236}">
                <a16:creationId xmlns:a16="http://schemas.microsoft.com/office/drawing/2014/main" id="{EF1BA99B-DDCD-4F13-B883-771DA0BA0193}"/>
              </a:ext>
            </a:extLst>
          </p:cNvPr>
          <p:cNvSpPr>
            <a:spLocks noGrp="1"/>
          </p:cNvSpPr>
          <p:nvPr>
            <p:ph idx="1"/>
          </p:nvPr>
        </p:nvSpPr>
        <p:spPr>
          <a:xfrm>
            <a:off x="1276994" y="1548748"/>
            <a:ext cx="3448646" cy="4376146"/>
          </a:xfrm>
        </p:spPr>
        <p:txBody>
          <a:bodyPr>
            <a:normAutofit lnSpcReduction="10000"/>
          </a:bodyPr>
          <a:lstStyle/>
          <a:p>
            <a:pPr marL="0" indent="0">
              <a:buSzPct val="100000"/>
              <a:buNone/>
            </a:pPr>
            <a:r>
              <a:rPr lang="en-US" sz="1800" b="1" dirty="0">
                <a:solidFill>
                  <a:srgbClr val="FFFFFF"/>
                </a:solidFill>
              </a:rPr>
              <a:t>Day 4 Objectives and Topics</a:t>
            </a:r>
          </a:p>
          <a:p>
            <a:pPr marL="0" indent="0">
              <a:buSzPct val="100000"/>
              <a:buNone/>
            </a:pPr>
            <a:endParaRPr lang="en-US" sz="1800" b="1" dirty="0">
              <a:solidFill>
                <a:srgbClr val="FFFFFF"/>
              </a:solidFill>
            </a:endParaRPr>
          </a:p>
          <a:p>
            <a:pPr>
              <a:buSzPct val="100000"/>
            </a:pPr>
            <a:r>
              <a:rPr lang="en-US" sz="1800" b="1" dirty="0">
                <a:solidFill>
                  <a:schemeClr val="tx1"/>
                </a:solidFill>
              </a:rPr>
              <a:t>Classes</a:t>
            </a:r>
          </a:p>
          <a:p>
            <a:pPr>
              <a:buSzPct val="100000"/>
            </a:pPr>
            <a:r>
              <a:rPr lang="en-US" sz="1800" b="1" dirty="0">
                <a:solidFill>
                  <a:schemeClr val="tx1"/>
                </a:solidFill>
              </a:rPr>
              <a:t>Functions to class methods</a:t>
            </a:r>
          </a:p>
          <a:p>
            <a:pPr>
              <a:buSzPct val="100000"/>
            </a:pPr>
            <a:r>
              <a:rPr lang="en-US" sz="1800" b="1" dirty="0">
                <a:solidFill>
                  <a:schemeClr val="tx1"/>
                </a:solidFill>
              </a:rPr>
              <a:t>Variables to class members</a:t>
            </a:r>
          </a:p>
          <a:p>
            <a:pPr>
              <a:buSzPct val="100000"/>
            </a:pPr>
            <a:r>
              <a:rPr lang="en-US" sz="1800" b="1" dirty="0">
                <a:solidFill>
                  <a:schemeClr val="tx1"/>
                </a:solidFill>
              </a:rPr>
              <a:t>Declarations, definitions, instances</a:t>
            </a:r>
          </a:p>
          <a:p>
            <a:pPr>
              <a:buSzPct val="100000"/>
            </a:pPr>
            <a:r>
              <a:rPr lang="en-US" sz="1800" b="1" dirty="0">
                <a:solidFill>
                  <a:schemeClr val="tx1"/>
                </a:solidFill>
              </a:rPr>
              <a:t>Constructors</a:t>
            </a:r>
          </a:p>
          <a:p>
            <a:pPr>
              <a:buSzPct val="100000"/>
            </a:pPr>
            <a:r>
              <a:rPr lang="en-US" sz="1800" b="1" dirty="0">
                <a:solidFill>
                  <a:schemeClr val="tx1"/>
                </a:solidFill>
              </a:rPr>
              <a:t>Access specifiers</a:t>
            </a:r>
          </a:p>
          <a:p>
            <a:pPr>
              <a:buSzPct val="100000"/>
            </a:pPr>
            <a:r>
              <a:rPr lang="en-US" sz="1800" b="1" dirty="0">
                <a:solidFill>
                  <a:schemeClr val="tx1"/>
                </a:solidFill>
              </a:rPr>
              <a:t>Manage instance namespaces</a:t>
            </a: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
        <p:nvSpPr>
          <p:cNvPr id="28" name="Content Placeholder 2">
            <a:extLst>
              <a:ext uri="{FF2B5EF4-FFF2-40B4-BE49-F238E27FC236}">
                <a16:creationId xmlns:a16="http://schemas.microsoft.com/office/drawing/2014/main" id="{92C4D48F-E284-4432-A4E9-6875C8EABD77}"/>
              </a:ext>
            </a:extLst>
          </p:cNvPr>
          <p:cNvSpPr txBox="1">
            <a:spLocks/>
          </p:cNvSpPr>
          <p:nvPr/>
        </p:nvSpPr>
        <p:spPr>
          <a:xfrm>
            <a:off x="5816465" y="1319212"/>
            <a:ext cx="4754563" cy="541020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SzPct val="100000"/>
              <a:buFont typeface="Wingdings 3" panose="05040102010807070707" pitchFamily="18" charset="2"/>
              <a:buNone/>
            </a:pPr>
            <a:r>
              <a:rPr lang="en-US" sz="1800" b="1" dirty="0">
                <a:solidFill>
                  <a:srgbClr val="FFFFFF"/>
                </a:solidFill>
              </a:rPr>
              <a:t>Day 5 Objectives and Topics</a:t>
            </a:r>
          </a:p>
          <a:p>
            <a:pPr marL="0" indent="0">
              <a:buSzPct val="100000"/>
              <a:buFont typeface="Wingdings 3" panose="05040102010807070707" pitchFamily="18" charset="2"/>
              <a:buNone/>
            </a:pPr>
            <a:endParaRPr lang="en-US" sz="1800" b="1" dirty="0">
              <a:solidFill>
                <a:srgbClr val="FFFFFF"/>
              </a:solidFill>
            </a:endParaRPr>
          </a:p>
          <a:p>
            <a:pPr>
              <a:buSzPct val="100000"/>
            </a:pPr>
            <a:r>
              <a:rPr lang="en-US" sz="1800" b="1" dirty="0">
                <a:solidFill>
                  <a:srgbClr val="FFFFFF"/>
                </a:solidFill>
              </a:rPr>
              <a:t>Inheritance</a:t>
            </a:r>
          </a:p>
          <a:p>
            <a:pPr>
              <a:buSzPct val="100000"/>
            </a:pPr>
            <a:r>
              <a:rPr lang="en-US" sz="1800" b="1" dirty="0">
                <a:solidFill>
                  <a:srgbClr val="FFFFFF"/>
                </a:solidFill>
              </a:rPr>
              <a:t>Multiple inheritance</a:t>
            </a:r>
          </a:p>
          <a:p>
            <a:pPr>
              <a:buSzPct val="100000"/>
            </a:pPr>
            <a:r>
              <a:rPr lang="en-US" sz="1800" b="1" dirty="0">
                <a:solidFill>
                  <a:srgbClr val="FFFFFF"/>
                </a:solidFill>
              </a:rPr>
              <a:t>Virtual classes</a:t>
            </a:r>
          </a:p>
          <a:p>
            <a:pPr>
              <a:buSzPct val="100000"/>
            </a:pPr>
            <a:r>
              <a:rPr lang="en-US" sz="1800" b="1" dirty="0">
                <a:solidFill>
                  <a:srgbClr val="FFFFFF"/>
                </a:solidFill>
              </a:rPr>
              <a:t>External class libraries</a:t>
            </a:r>
          </a:p>
          <a:p>
            <a:pPr>
              <a:buSzPct val="100000"/>
            </a:pPr>
            <a:r>
              <a:rPr lang="en-US" sz="1800" b="1" dirty="0">
                <a:solidFill>
                  <a:srgbClr val="FFFFFF"/>
                </a:solidFill>
              </a:rPr>
              <a:t>Constructors and destructors</a:t>
            </a:r>
          </a:p>
          <a:p>
            <a:pPr>
              <a:buSzPct val="100000"/>
            </a:pPr>
            <a:r>
              <a:rPr lang="en-US" sz="1800" b="1" dirty="0">
                <a:solidFill>
                  <a:srgbClr val="FFFFFF"/>
                </a:solidFill>
              </a:rPr>
              <a:t>More on pointers</a:t>
            </a:r>
          </a:p>
          <a:p>
            <a:pPr lvl="1">
              <a:buSzPct val="100000"/>
            </a:pPr>
            <a:r>
              <a:rPr lang="en-US" sz="1600" b="1" dirty="0">
                <a:solidFill>
                  <a:srgbClr val="FFFFFF"/>
                </a:solidFill>
              </a:rPr>
              <a:t>Arithmetic with pointers</a:t>
            </a:r>
          </a:p>
          <a:p>
            <a:pPr lvl="1">
              <a:buSzPct val="100000"/>
            </a:pPr>
            <a:r>
              <a:rPr lang="en-US" sz="1600" b="1" dirty="0">
                <a:solidFill>
                  <a:srgbClr val="FFFFFF"/>
                </a:solidFill>
              </a:rPr>
              <a:t>Double pointers and arrays</a:t>
            </a:r>
          </a:p>
          <a:p>
            <a:pPr lvl="1">
              <a:buSzPct val="100000"/>
            </a:pPr>
            <a:r>
              <a:rPr lang="en-US" sz="1600" b="1" dirty="0">
                <a:solidFill>
                  <a:srgbClr val="FFFFFF"/>
                </a:solidFill>
              </a:rPr>
              <a:t>“By reference” versus “By value” ops</a:t>
            </a:r>
          </a:p>
          <a:p>
            <a:pPr>
              <a:buSzPct val="100000"/>
            </a:pPr>
            <a:r>
              <a:rPr lang="en-US" sz="1800" b="1" dirty="0">
                <a:solidFill>
                  <a:srgbClr val="FFFFFF"/>
                </a:solidFill>
              </a:rPr>
              <a:t>Testing and test-driven development</a:t>
            </a:r>
          </a:p>
          <a:p>
            <a:pPr>
              <a:buSzPct val="100000"/>
            </a:pPr>
            <a:r>
              <a:rPr lang="en-US" sz="1800" b="1" dirty="0">
                <a:solidFill>
                  <a:srgbClr val="FFFFFF"/>
                </a:solidFill>
              </a:rPr>
              <a:t>Assertions</a:t>
            </a:r>
          </a:p>
          <a:p>
            <a:pPr marL="0" indent="0">
              <a:buSzPct val="100000"/>
              <a:buFont typeface="Wingdings 3" panose="05040102010807070707" pitchFamily="18" charset="2"/>
              <a:buNone/>
            </a:pPr>
            <a:endParaRPr lang="en-US" sz="1800" b="1" dirty="0">
              <a:solidFill>
                <a:srgbClr val="FFFFFF"/>
              </a:solidFill>
            </a:endParaRPr>
          </a:p>
          <a:p>
            <a:pPr marL="0" indent="0">
              <a:buSzPct val="100000"/>
              <a:buFont typeface="Wingdings 3" panose="05040102010807070707" pitchFamily="18" charset="2"/>
              <a:buNone/>
            </a:pPr>
            <a:endParaRPr lang="en-US" sz="1800" dirty="0">
              <a:solidFill>
                <a:srgbClr val="FFFFFF"/>
              </a:solidFill>
            </a:endParaRPr>
          </a:p>
        </p:txBody>
      </p:sp>
    </p:spTree>
    <p:extLst>
      <p:ext uri="{BB962C8B-B14F-4D97-AF65-F5344CB8AC3E}">
        <p14:creationId xmlns:p14="http://schemas.microsoft.com/office/powerpoint/2010/main" val="27683913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2"/>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89642" y="-66062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Inheritance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One of the three pillars of OOP (with encapsulation and polymorphism)</a:t>
            </a:r>
          </a:p>
          <a:p>
            <a:pPr marL="228600" marR="0">
              <a:spcBef>
                <a:spcPct val="20000"/>
              </a:spcBef>
              <a:spcAft>
                <a:spcPts val="600"/>
              </a:spcAft>
              <a:buClr>
                <a:schemeClr val="tx1"/>
              </a:buClr>
              <a:buSzPct val="80000"/>
              <a:buFont typeface="Wingdings 3" panose="05040102010807070707" pitchFamily="18" charset="2"/>
              <a:buChar char=""/>
            </a:pPr>
            <a:r>
              <a:rPr lang="en-US" b="1" dirty="0"/>
              <a:t>DRY – create dendritic, hierarchy of increasingly specific classes with no repeating code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 methods and attributes are both heritable</a:t>
            </a:r>
          </a:p>
          <a:p>
            <a:pPr marL="228600" marR="0">
              <a:spcBef>
                <a:spcPct val="20000"/>
              </a:spcBef>
              <a:spcAft>
                <a:spcPts val="600"/>
              </a:spcAft>
              <a:buClr>
                <a:schemeClr val="tx1"/>
              </a:buClr>
              <a:buSzPct val="80000"/>
              <a:buFont typeface="Wingdings 3" panose="05040102010807070707" pitchFamily="18" charset="2"/>
              <a:buChar char=""/>
            </a:pPr>
            <a:r>
              <a:rPr lang="en-US" b="1" dirty="0"/>
              <a:t>Multiple inheritance (more than one parent) is possible.   </a:t>
            </a:r>
          </a:p>
        </p:txBody>
      </p:sp>
    </p:spTree>
    <p:extLst>
      <p:ext uri="{BB962C8B-B14F-4D97-AF65-F5344CB8AC3E}">
        <p14:creationId xmlns:p14="http://schemas.microsoft.com/office/powerpoint/2010/main" val="3523693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40056" y="0"/>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Inheritance Example:</a:t>
            </a:r>
          </a:p>
          <a:p>
            <a:pPr marL="228600" marR="0">
              <a:spcBef>
                <a:spcPct val="20000"/>
              </a:spcBef>
              <a:spcAft>
                <a:spcPts val="600"/>
              </a:spcAft>
              <a:buClr>
                <a:schemeClr val="tx1"/>
              </a:buClr>
              <a:buSzPct val="80000"/>
              <a:buFont typeface="Wingdings 3" panose="05040102010807070707" pitchFamily="18" charset="2"/>
              <a:buChar char=""/>
            </a:pPr>
            <a:r>
              <a:rPr lang="en-US" b="1" dirty="0"/>
              <a:t>Mammal</a:t>
            </a:r>
          </a:p>
          <a:p>
            <a:pPr marL="685800" lvl="1"/>
            <a:r>
              <a:rPr lang="en-US" b="1" dirty="0">
                <a:solidFill>
                  <a:schemeClr val="bg2">
                    <a:lumMod val="75000"/>
                  </a:schemeClr>
                </a:solidFill>
              </a:rPr>
              <a:t>warm blooded and live young</a:t>
            </a:r>
          </a:p>
          <a:p>
            <a:pPr marL="228600"/>
            <a:r>
              <a:rPr lang="en-US" b="1" dirty="0"/>
              <a:t>Dog</a:t>
            </a:r>
          </a:p>
          <a:p>
            <a:pPr marL="685800" lvl="1"/>
            <a:r>
              <a:rPr lang="en-US" b="1" dirty="0">
                <a:solidFill>
                  <a:schemeClr val="bg2">
                    <a:lumMod val="75000"/>
                  </a:schemeClr>
                </a:solidFill>
              </a:rPr>
              <a:t>Mammal + 4 legs, loyal, has name</a:t>
            </a:r>
          </a:p>
          <a:p>
            <a:pPr marL="228600"/>
            <a:r>
              <a:rPr lang="en-US" b="1" dirty="0"/>
              <a:t>Husky</a:t>
            </a:r>
          </a:p>
          <a:p>
            <a:pPr marL="685800" lvl="1"/>
            <a:r>
              <a:rPr lang="en-US" b="1" dirty="0">
                <a:solidFill>
                  <a:schemeClr val="bg2">
                    <a:lumMod val="75000"/>
                  </a:schemeClr>
                </a:solidFill>
              </a:rPr>
              <a:t>Dog + sings blues</a:t>
            </a:r>
          </a:p>
          <a:p>
            <a:pPr marL="685800" lvl="1"/>
            <a:endParaRPr lang="en-US" b="1" dirty="0"/>
          </a:p>
          <a:p>
            <a:pPr marL="0" indent="0">
              <a:buNone/>
            </a:pPr>
            <a:r>
              <a:rPr lang="en-US" b="1" i="1" dirty="0">
                <a:solidFill>
                  <a:schemeClr val="bg2">
                    <a:lumMod val="75000"/>
                  </a:schemeClr>
                </a:solidFill>
              </a:rPr>
              <a:t>A specific creature can be built from this hierarchal template.   </a:t>
            </a:r>
          </a:p>
          <a:p>
            <a:pPr marL="0" indent="0">
              <a:buNone/>
            </a:pPr>
            <a:r>
              <a:rPr lang="en-US" b="1" i="1" dirty="0">
                <a:solidFill>
                  <a:schemeClr val="bg2">
                    <a:lumMod val="75000"/>
                  </a:schemeClr>
                </a:solidFill>
              </a:rPr>
              <a:t>My husky is named Quinn, can sing blues, has 4 legs, is loyal, </a:t>
            </a:r>
            <a:r>
              <a:rPr lang="en-US" b="1" i="1" dirty="0"/>
              <a:t>warm-blooded, and can bear live young.</a:t>
            </a:r>
            <a:endParaRPr lang="en-US" sz="2000" b="1" i="1" dirty="0">
              <a:solidFill>
                <a:schemeClr val="bg2">
                  <a:lumMod val="75000"/>
                </a:schemeClr>
              </a:solidFill>
            </a:endParaRPr>
          </a:p>
        </p:txBody>
      </p:sp>
    </p:spTree>
    <p:extLst>
      <p:ext uri="{BB962C8B-B14F-4D97-AF65-F5344CB8AC3E}">
        <p14:creationId xmlns:p14="http://schemas.microsoft.com/office/powerpoint/2010/main" val="23242276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760435" y="965915"/>
            <a:ext cx="7422236" cy="5357612"/>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  warm and fuzzy Dog classes</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Please write a program that extends the mammalian classes we’ve explored:</a:t>
            </a:r>
          </a:p>
          <a:p>
            <a:pPr marL="0" marR="0" indent="0">
              <a:spcBef>
                <a:spcPct val="20000"/>
              </a:spcBef>
              <a:spcAft>
                <a:spcPts val="600"/>
              </a:spcAft>
              <a:buClr>
                <a:schemeClr val="tx1"/>
              </a:buClr>
              <a:buSzPct val="80000"/>
              <a:buNone/>
            </a:pPr>
            <a:r>
              <a:rPr lang="en-US" b="1" dirty="0"/>
              <a:t>	add a </a:t>
            </a:r>
            <a:r>
              <a:rPr lang="en-US" b="1" dirty="0" err="1"/>
              <a:t>reportFood</a:t>
            </a:r>
            <a:r>
              <a:rPr lang="en-US" b="1" dirty="0"/>
              <a:t>() method to the </a:t>
            </a:r>
            <a:r>
              <a:rPr lang="en-US" b="1" dirty="0" err="1"/>
              <a:t>DogClass</a:t>
            </a:r>
            <a:endParaRPr lang="en-US" b="1" dirty="0"/>
          </a:p>
          <a:p>
            <a:pPr marL="0" marR="0" indent="0">
              <a:spcBef>
                <a:spcPct val="20000"/>
              </a:spcBef>
              <a:spcAft>
                <a:spcPts val="600"/>
              </a:spcAft>
              <a:buClr>
                <a:schemeClr val="tx1"/>
              </a:buClr>
              <a:buSzPct val="80000"/>
              <a:buNone/>
            </a:pPr>
            <a:r>
              <a:rPr lang="en-US" b="1" dirty="0"/>
              <a:t>	add a </a:t>
            </a:r>
            <a:r>
              <a:rPr lang="en-US" b="1" dirty="0" err="1"/>
              <a:t>reportFood</a:t>
            </a:r>
            <a:r>
              <a:rPr lang="en-US" b="1" dirty="0"/>
              <a:t>() method to the </a:t>
            </a:r>
            <a:r>
              <a:rPr lang="en-US" b="1" dirty="0" err="1"/>
              <a:t>HuskyClass</a:t>
            </a:r>
            <a:endParaRPr lang="en-US" b="1" dirty="0"/>
          </a:p>
          <a:p>
            <a:pPr marL="0" marR="0" indent="0">
              <a:spcBef>
                <a:spcPct val="20000"/>
              </a:spcBef>
              <a:spcAft>
                <a:spcPts val="600"/>
              </a:spcAft>
              <a:buClr>
                <a:schemeClr val="tx1"/>
              </a:buClr>
              <a:buSzPct val="80000"/>
              <a:buNone/>
            </a:pPr>
            <a:r>
              <a:rPr lang="en-US" b="1" dirty="0"/>
              <a:t>	create a new SiberianHuskyClass</a:t>
            </a:r>
          </a:p>
          <a:p>
            <a:pPr marL="0" marR="0" indent="0">
              <a:spcBef>
                <a:spcPct val="20000"/>
              </a:spcBef>
              <a:spcAft>
                <a:spcPts val="600"/>
              </a:spcAft>
              <a:buClr>
                <a:schemeClr val="tx1"/>
              </a:buClr>
              <a:buSzPct val="80000"/>
              <a:buNone/>
            </a:pPr>
            <a:r>
              <a:rPr lang="en-US" b="1" dirty="0"/>
              <a:t>	add a </a:t>
            </a:r>
            <a:r>
              <a:rPr lang="en-US" b="1" dirty="0" err="1"/>
              <a:t>reportColor</a:t>
            </a:r>
            <a:r>
              <a:rPr lang="en-US" b="1" dirty="0"/>
              <a:t>() method to the SiberianHuskyClass</a:t>
            </a:r>
          </a:p>
          <a:p>
            <a:pPr marL="0" marR="0" indent="0">
              <a:spcBef>
                <a:spcPct val="20000"/>
              </a:spcBef>
              <a:spcAft>
                <a:spcPts val="600"/>
              </a:spcAft>
              <a:buClr>
                <a:schemeClr val="tx1"/>
              </a:buClr>
              <a:buSzPct val="80000"/>
              <a:buNone/>
            </a:pPr>
            <a:r>
              <a:rPr lang="en-US" b="1" dirty="0"/>
              <a:t>... and demonstrate that it works as expected.</a:t>
            </a:r>
          </a:p>
          <a:p>
            <a:pPr marL="0" marR="0" indent="0">
              <a:spcBef>
                <a:spcPct val="20000"/>
              </a:spcBef>
              <a:spcAft>
                <a:spcPts val="600"/>
              </a:spcAft>
              <a:buClr>
                <a:schemeClr val="tx1"/>
              </a:buClr>
              <a:buSzPct val="80000"/>
              <a:buNone/>
            </a:pPr>
            <a:r>
              <a:rPr lang="en-US" b="1" dirty="0"/>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766671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1107873" y="-262279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Multiple Inheritance and Virtual Classes</a:t>
            </a:r>
          </a:p>
        </p:txBody>
      </p:sp>
      <p:pic>
        <p:nvPicPr>
          <p:cNvPr id="5" name="Picture 4">
            <a:extLst>
              <a:ext uri="{FF2B5EF4-FFF2-40B4-BE49-F238E27FC236}">
                <a16:creationId xmlns:a16="http://schemas.microsoft.com/office/drawing/2014/main" id="{61E569BB-0CC5-4150-BB1B-C8296136D923}"/>
              </a:ext>
            </a:extLst>
          </p:cNvPr>
          <p:cNvPicPr>
            <a:picLocks noChangeAspect="1"/>
          </p:cNvPicPr>
          <p:nvPr/>
        </p:nvPicPr>
        <p:blipFill>
          <a:blip r:embed="rId4"/>
          <a:stretch>
            <a:fillRect/>
          </a:stretch>
        </p:blipFill>
        <p:spPr>
          <a:xfrm>
            <a:off x="2992510" y="3675186"/>
            <a:ext cx="1436868" cy="2192678"/>
          </a:xfrm>
          <a:prstGeom prst="rect">
            <a:avLst/>
          </a:prstGeom>
        </p:spPr>
      </p:pic>
      <p:pic>
        <p:nvPicPr>
          <p:cNvPr id="9" name="Picture 8">
            <a:extLst>
              <a:ext uri="{FF2B5EF4-FFF2-40B4-BE49-F238E27FC236}">
                <a16:creationId xmlns:a16="http://schemas.microsoft.com/office/drawing/2014/main" id="{4178D721-B8E8-45B3-AD0D-E1D7CEC6AB32}"/>
              </a:ext>
            </a:extLst>
          </p:cNvPr>
          <p:cNvPicPr>
            <a:picLocks noChangeAspect="1"/>
          </p:cNvPicPr>
          <p:nvPr/>
        </p:nvPicPr>
        <p:blipFill>
          <a:blip r:embed="rId5"/>
          <a:stretch>
            <a:fillRect/>
          </a:stretch>
        </p:blipFill>
        <p:spPr>
          <a:xfrm>
            <a:off x="5074361" y="2874535"/>
            <a:ext cx="1837996" cy="2027725"/>
          </a:xfrm>
          <a:prstGeom prst="rect">
            <a:avLst/>
          </a:prstGeom>
        </p:spPr>
      </p:pic>
      <p:pic>
        <p:nvPicPr>
          <p:cNvPr id="11" name="Picture 10">
            <a:extLst>
              <a:ext uri="{FF2B5EF4-FFF2-40B4-BE49-F238E27FC236}">
                <a16:creationId xmlns:a16="http://schemas.microsoft.com/office/drawing/2014/main" id="{A4556D96-7174-4242-AAE3-378F8222CB76}"/>
              </a:ext>
            </a:extLst>
          </p:cNvPr>
          <p:cNvPicPr>
            <a:picLocks noChangeAspect="1"/>
          </p:cNvPicPr>
          <p:nvPr/>
        </p:nvPicPr>
        <p:blipFill>
          <a:blip r:embed="rId6"/>
          <a:stretch>
            <a:fillRect/>
          </a:stretch>
        </p:blipFill>
        <p:spPr>
          <a:xfrm>
            <a:off x="589642" y="2874535"/>
            <a:ext cx="1640116" cy="2039449"/>
          </a:xfrm>
          <a:prstGeom prst="rect">
            <a:avLst/>
          </a:prstGeom>
        </p:spPr>
      </p:pic>
      <p:pic>
        <p:nvPicPr>
          <p:cNvPr id="13" name="Picture 12">
            <a:extLst>
              <a:ext uri="{FF2B5EF4-FFF2-40B4-BE49-F238E27FC236}">
                <a16:creationId xmlns:a16="http://schemas.microsoft.com/office/drawing/2014/main" id="{1627C46E-5494-409E-AC1F-AD97292D8DB9}"/>
              </a:ext>
            </a:extLst>
          </p:cNvPr>
          <p:cNvPicPr>
            <a:picLocks noChangeAspect="1"/>
          </p:cNvPicPr>
          <p:nvPr/>
        </p:nvPicPr>
        <p:blipFill>
          <a:blip r:embed="rId7"/>
          <a:stretch>
            <a:fillRect/>
          </a:stretch>
        </p:blipFill>
        <p:spPr>
          <a:xfrm>
            <a:off x="1785717" y="561600"/>
            <a:ext cx="3605007" cy="1654062"/>
          </a:xfrm>
          <a:prstGeom prst="rect">
            <a:avLst/>
          </a:prstGeom>
        </p:spPr>
      </p:pic>
      <p:sp>
        <p:nvSpPr>
          <p:cNvPr id="28" name="Content Placeholder 3">
            <a:extLst>
              <a:ext uri="{FF2B5EF4-FFF2-40B4-BE49-F238E27FC236}">
                <a16:creationId xmlns:a16="http://schemas.microsoft.com/office/drawing/2014/main" id="{A2FD918C-3277-41CA-93E8-DA9C2CFAF1F9}"/>
              </a:ext>
            </a:extLst>
          </p:cNvPr>
          <p:cNvSpPr txBox="1">
            <a:spLocks/>
          </p:cNvSpPr>
          <p:nvPr/>
        </p:nvSpPr>
        <p:spPr>
          <a:xfrm>
            <a:off x="3287708" y="5843586"/>
            <a:ext cx="1005124"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mule</a:t>
            </a:r>
          </a:p>
        </p:txBody>
      </p:sp>
      <p:sp>
        <p:nvSpPr>
          <p:cNvPr id="29" name="Content Placeholder 3">
            <a:extLst>
              <a:ext uri="{FF2B5EF4-FFF2-40B4-BE49-F238E27FC236}">
                <a16:creationId xmlns:a16="http://schemas.microsoft.com/office/drawing/2014/main" id="{82445721-8694-4A00-9B7C-B8F07AAB1529}"/>
              </a:ext>
            </a:extLst>
          </p:cNvPr>
          <p:cNvSpPr txBox="1">
            <a:spLocks/>
          </p:cNvSpPr>
          <p:nvPr/>
        </p:nvSpPr>
        <p:spPr>
          <a:xfrm>
            <a:off x="5581672" y="4928646"/>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horse</a:t>
            </a:r>
          </a:p>
        </p:txBody>
      </p:sp>
      <p:sp>
        <p:nvSpPr>
          <p:cNvPr id="30" name="Content Placeholder 3">
            <a:extLst>
              <a:ext uri="{FF2B5EF4-FFF2-40B4-BE49-F238E27FC236}">
                <a16:creationId xmlns:a16="http://schemas.microsoft.com/office/drawing/2014/main" id="{780B6B24-4701-4435-81B4-E29AE3EED0C0}"/>
              </a:ext>
            </a:extLst>
          </p:cNvPr>
          <p:cNvSpPr txBox="1">
            <a:spLocks/>
          </p:cNvSpPr>
          <p:nvPr/>
        </p:nvSpPr>
        <p:spPr>
          <a:xfrm>
            <a:off x="826332" y="4902260"/>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donkey</a:t>
            </a:r>
          </a:p>
        </p:txBody>
      </p:sp>
      <p:sp>
        <p:nvSpPr>
          <p:cNvPr id="39" name="Content Placeholder 3">
            <a:extLst>
              <a:ext uri="{FF2B5EF4-FFF2-40B4-BE49-F238E27FC236}">
                <a16:creationId xmlns:a16="http://schemas.microsoft.com/office/drawing/2014/main" id="{2894ADED-74EF-48ED-B3CB-FAF2FE2937C2}"/>
              </a:ext>
            </a:extLst>
          </p:cNvPr>
          <p:cNvSpPr txBox="1">
            <a:spLocks/>
          </p:cNvSpPr>
          <p:nvPr/>
        </p:nvSpPr>
        <p:spPr>
          <a:xfrm>
            <a:off x="3079559" y="2238125"/>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equine</a:t>
            </a:r>
          </a:p>
        </p:txBody>
      </p:sp>
    </p:spTree>
    <p:extLst>
      <p:ext uri="{BB962C8B-B14F-4D97-AF65-F5344CB8AC3E}">
        <p14:creationId xmlns:p14="http://schemas.microsoft.com/office/powerpoint/2010/main" val="24400011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41203" y="-101293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Multiple Inheritance and Virtual Classes</a:t>
            </a:r>
          </a:p>
          <a:p>
            <a:pPr marR="0">
              <a:spcBef>
                <a:spcPct val="20000"/>
              </a:spcBef>
              <a:spcAft>
                <a:spcPts val="600"/>
              </a:spcAft>
              <a:buClr>
                <a:schemeClr val="tx1"/>
              </a:buClr>
              <a:buSzPct val="80000"/>
              <a:buFont typeface="Wingdings" panose="05000000000000000000" pitchFamily="2" charset="2"/>
              <a:buChar char="Ø"/>
            </a:pPr>
            <a:r>
              <a:rPr lang="en-US" b="1" dirty="0"/>
              <a:t>Use virtual classes to allow direct inheritance from grandparent w/o “diamond problem”</a:t>
            </a:r>
          </a:p>
          <a:p>
            <a:pPr marR="0">
              <a:spcBef>
                <a:spcPct val="20000"/>
              </a:spcBef>
              <a:spcAft>
                <a:spcPts val="600"/>
              </a:spcAft>
              <a:buClr>
                <a:schemeClr val="tx1"/>
              </a:buClr>
              <a:buSzPct val="80000"/>
              <a:buFont typeface="Wingdings" panose="05000000000000000000" pitchFamily="2" charset="2"/>
              <a:buChar char="Ø"/>
            </a:pPr>
            <a:r>
              <a:rPr lang="en-US" b="1" dirty="0"/>
              <a:t>Methods from parent class can be overridden</a:t>
            </a:r>
          </a:p>
          <a:p>
            <a:pPr marR="0">
              <a:spcBef>
                <a:spcPct val="20000"/>
              </a:spcBef>
              <a:spcAft>
                <a:spcPts val="600"/>
              </a:spcAft>
              <a:buClr>
                <a:schemeClr val="tx1"/>
              </a:buClr>
              <a:buSzPct val="80000"/>
              <a:buFont typeface="Wingdings" panose="05000000000000000000" pitchFamily="2" charset="2"/>
              <a:buChar char="Ø"/>
            </a:pPr>
            <a:r>
              <a:rPr lang="en-US" b="1" dirty="0"/>
              <a:t>No MRO in C++.   Unambiguous or error.</a:t>
            </a:r>
          </a:p>
          <a:p>
            <a:pPr marL="0" marR="0" indent="0">
              <a:spcBef>
                <a:spcPct val="20000"/>
              </a:spcBef>
              <a:spcAft>
                <a:spcPts val="600"/>
              </a:spcAft>
              <a:buClr>
                <a:schemeClr val="tx1"/>
              </a:buClr>
              <a:buSzPct val="80000"/>
              <a:buNone/>
            </a:pPr>
            <a:endParaRPr lang="en-US" b="1" dirty="0"/>
          </a:p>
        </p:txBody>
      </p:sp>
    </p:spTree>
    <p:extLst>
      <p:ext uri="{BB962C8B-B14F-4D97-AF65-F5344CB8AC3E}">
        <p14:creationId xmlns:p14="http://schemas.microsoft.com/office/powerpoint/2010/main" val="1865822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7156832"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External classes – from whence comes the magic?</a:t>
            </a:r>
          </a:p>
          <a:p>
            <a:pPr marL="685800" lvl="1"/>
            <a:r>
              <a:rPr lang="en-US" b="1" dirty="0">
                <a:solidFill>
                  <a:schemeClr val="bg2">
                    <a:lumMod val="75000"/>
                  </a:schemeClr>
                </a:solidFill>
              </a:rPr>
              <a:t>Most capability comes from libraries external to our programs</a:t>
            </a:r>
          </a:p>
          <a:p>
            <a:pPr marL="1143000" lvl="2"/>
            <a:r>
              <a:rPr lang="en-US" b="1" dirty="0"/>
              <a:t>standard library elements </a:t>
            </a:r>
          </a:p>
          <a:p>
            <a:pPr marL="1485900" lvl="3"/>
            <a:r>
              <a:rPr lang="en-US" b="1" dirty="0"/>
              <a:t>#include &lt;iostream&gt;   // use angle brackets</a:t>
            </a:r>
          </a:p>
          <a:p>
            <a:pPr marL="1143000" lvl="2"/>
            <a:r>
              <a:rPr lang="en-US" b="1" dirty="0"/>
              <a:t>outside libraries like BOOST</a:t>
            </a:r>
          </a:p>
          <a:p>
            <a:pPr marL="685800" lvl="1"/>
            <a:r>
              <a:rPr lang="en-US" b="1" dirty="0"/>
              <a:t>To build custom external capability:</a:t>
            </a:r>
          </a:p>
          <a:p>
            <a:pPr marL="1143000" lvl="2"/>
            <a:r>
              <a:rPr lang="en-US" b="1" dirty="0">
                <a:solidFill>
                  <a:schemeClr val="bg2">
                    <a:lumMod val="75000"/>
                  </a:schemeClr>
                </a:solidFill>
              </a:rPr>
              <a:t>class declarations in a header file </a:t>
            </a:r>
            <a:r>
              <a:rPr lang="en-US" b="1" dirty="0"/>
              <a:t>myclass</a:t>
            </a:r>
            <a:r>
              <a:rPr lang="en-US" b="1" dirty="0">
                <a:solidFill>
                  <a:schemeClr val="bg2">
                    <a:lumMod val="75000"/>
                  </a:schemeClr>
                </a:solidFill>
              </a:rPr>
              <a:t>.</a:t>
            </a:r>
            <a:r>
              <a:rPr lang="en-US" b="1" dirty="0">
                <a:solidFill>
                  <a:schemeClr val="tx2"/>
                </a:solidFill>
              </a:rPr>
              <a:t>hpp</a:t>
            </a:r>
          </a:p>
          <a:p>
            <a:pPr marL="1143000" lvl="2"/>
            <a:r>
              <a:rPr lang="en-US" b="1" dirty="0"/>
              <a:t>class definitions in myclass.</a:t>
            </a:r>
            <a:r>
              <a:rPr lang="en-US" b="1" dirty="0">
                <a:solidFill>
                  <a:schemeClr val="tx2"/>
                </a:solidFill>
              </a:rPr>
              <a:t>cpp</a:t>
            </a:r>
          </a:p>
          <a:p>
            <a:pPr marL="1485900" lvl="3"/>
            <a:r>
              <a:rPr lang="en-US" b="1" dirty="0">
                <a:solidFill>
                  <a:schemeClr val="bg2">
                    <a:lumMod val="75000"/>
                  </a:schemeClr>
                </a:solidFill>
              </a:rPr>
              <a:t>#include “myclass.</a:t>
            </a:r>
            <a:r>
              <a:rPr lang="en-US" b="1" dirty="0">
                <a:solidFill>
                  <a:schemeClr val="tx2"/>
                </a:solidFill>
              </a:rPr>
              <a:t>hpp</a:t>
            </a:r>
            <a:r>
              <a:rPr lang="en-US" b="1" dirty="0">
                <a:solidFill>
                  <a:schemeClr val="bg2">
                    <a:lumMod val="75000"/>
                  </a:schemeClr>
                </a:solidFill>
              </a:rPr>
              <a:t>”   //use double quotes</a:t>
            </a:r>
          </a:p>
          <a:p>
            <a:pPr marL="1143000" lvl="2"/>
            <a:r>
              <a:rPr lang="en-US" b="1" dirty="0"/>
              <a:t>to use in an independent program:</a:t>
            </a:r>
          </a:p>
          <a:p>
            <a:pPr marL="1485900" lvl="3"/>
            <a:r>
              <a:rPr lang="en-US" b="1" dirty="0"/>
              <a:t>#include “myclass.</a:t>
            </a:r>
            <a:r>
              <a:rPr lang="en-US" b="1" dirty="0">
                <a:solidFill>
                  <a:schemeClr val="tx2"/>
                </a:solidFill>
              </a:rPr>
              <a:t>cpp</a:t>
            </a:r>
            <a:r>
              <a:rPr lang="en-US" b="1" dirty="0"/>
              <a:t>”</a:t>
            </a:r>
            <a:endParaRPr lang="en-US" b="1" dirty="0">
              <a:solidFill>
                <a:schemeClr val="bg2">
                  <a:lumMod val="75000"/>
                </a:schemeClr>
              </a:solidFill>
            </a:endParaRPr>
          </a:p>
          <a:p>
            <a:pPr marL="1143000" lvl="2"/>
            <a:endParaRPr lang="en-US" b="1" dirty="0">
              <a:solidFill>
                <a:schemeClr val="bg2">
                  <a:lumMod val="75000"/>
                </a:schemeClr>
              </a:solidFill>
            </a:endParaRPr>
          </a:p>
          <a:p>
            <a:pPr marL="1143000" lvl="2"/>
            <a:endParaRPr lang="en-US" b="1" dirty="0">
              <a:solidFill>
                <a:schemeClr val="bg2">
                  <a:lumMod val="75000"/>
                </a:schemeClr>
              </a:solidFill>
            </a:endParaRPr>
          </a:p>
        </p:txBody>
      </p:sp>
    </p:spTree>
    <p:extLst>
      <p:ext uri="{BB962C8B-B14F-4D97-AF65-F5344CB8AC3E}">
        <p14:creationId xmlns:p14="http://schemas.microsoft.com/office/powerpoint/2010/main" val="13046134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4495886"/>
          </a:xfrm>
          <a:prstGeom prst="rect">
            <a:avLst/>
          </a:prstGeom>
        </p:spPr>
        <p:txBody>
          <a:bodyPr vert="horz" lIns="91440" tIns="45720" rIns="91440" bIns="45720" rtlCol="0" anchor="ctr">
            <a:normAutofit fontScale="85000" lnSpcReduction="10000"/>
          </a:bodyPr>
          <a:lstStyle/>
          <a:p>
            <a:pPr marL="0" marR="0" indent="0">
              <a:spcBef>
                <a:spcPct val="20000"/>
              </a:spcBef>
              <a:spcAft>
                <a:spcPts val="600"/>
              </a:spcAft>
              <a:buClr>
                <a:schemeClr val="tx1"/>
              </a:buClr>
              <a:buSzPct val="80000"/>
              <a:buNone/>
            </a:pPr>
            <a:r>
              <a:rPr lang="en-US" b="1" dirty="0"/>
              <a:t>Now you try it:</a:t>
            </a:r>
          </a:p>
          <a:p>
            <a:pPr marL="0" marR="0" indent="0">
              <a:spcBef>
                <a:spcPct val="20000"/>
              </a:spcBef>
              <a:spcAft>
                <a:spcPts val="600"/>
              </a:spcAft>
              <a:buClr>
                <a:schemeClr val="tx1"/>
              </a:buClr>
              <a:buSzPct val="80000"/>
              <a:buNone/>
            </a:pPr>
            <a:r>
              <a:rPr lang="en-US" b="1" dirty="0"/>
              <a:t>Create a file with a </a:t>
            </a:r>
            <a:r>
              <a:rPr lang="en-US" b="1" dirty="0" err="1"/>
              <a:t>SleighClass</a:t>
            </a:r>
            <a:r>
              <a:rPr lang="en-US" b="1" dirty="0"/>
              <a:t> and an appropriate header file.   The class should have attributes for </a:t>
            </a:r>
            <a:r>
              <a:rPr lang="en-US" b="1" dirty="0" err="1"/>
              <a:t>sleighSpeed</a:t>
            </a:r>
            <a:r>
              <a:rPr lang="en-US" b="1" dirty="0"/>
              <a:t> and </a:t>
            </a:r>
            <a:r>
              <a:rPr lang="en-US" b="1" dirty="0" err="1"/>
              <a:t>destinationLatitude</a:t>
            </a:r>
            <a:r>
              <a:rPr lang="en-US" b="1" dirty="0"/>
              <a:t>.   The class should have a method </a:t>
            </a:r>
            <a:r>
              <a:rPr lang="en-US" b="1" dirty="0" err="1"/>
              <a:t>transitTime</a:t>
            </a:r>
            <a:r>
              <a:rPr lang="en-US" b="1" dirty="0"/>
              <a:t>() to calculate the time required to travel from the North Pole to any destination in the northern hemisphere.</a:t>
            </a:r>
          </a:p>
          <a:p>
            <a:pPr marL="0" marR="0" indent="0">
              <a:spcBef>
                <a:spcPct val="20000"/>
              </a:spcBef>
              <a:spcAft>
                <a:spcPts val="600"/>
              </a:spcAft>
              <a:buClr>
                <a:schemeClr val="tx1"/>
              </a:buClr>
              <a:buSzPct val="80000"/>
              <a:buNone/>
            </a:pPr>
            <a:r>
              <a:rPr lang="en-US" b="1" dirty="0"/>
              <a:t>Create a second file that accesses the </a:t>
            </a:r>
            <a:r>
              <a:rPr lang="en-US" b="1" dirty="0" err="1"/>
              <a:t>SleighClass</a:t>
            </a:r>
            <a:r>
              <a:rPr lang="en-US" b="1" dirty="0"/>
              <a:t> and calculates how long Santa will take to get to your house.</a:t>
            </a:r>
          </a:p>
          <a:p>
            <a:pPr marL="0" marR="0" indent="0">
              <a:spcBef>
                <a:spcPct val="20000"/>
              </a:spcBef>
              <a:spcAft>
                <a:spcPts val="600"/>
              </a:spcAft>
              <a:buClr>
                <a:schemeClr val="tx1"/>
              </a:buClr>
              <a:buSzPct val="80000"/>
              <a:buNone/>
            </a:pPr>
            <a:r>
              <a:rPr lang="en-US" b="1" dirty="0"/>
              <a:t>Assumptions:</a:t>
            </a:r>
          </a:p>
          <a:p>
            <a:pPr marL="0" marR="0" indent="0">
              <a:spcBef>
                <a:spcPct val="20000"/>
              </a:spcBef>
              <a:spcAft>
                <a:spcPts val="600"/>
              </a:spcAft>
              <a:buClr>
                <a:schemeClr val="tx1"/>
              </a:buClr>
              <a:buSzPct val="80000"/>
              <a:buNone/>
            </a:pPr>
            <a:r>
              <a:rPr lang="en-US" b="1" dirty="0"/>
              <a:t>	The earth is a perfect sphere with a diameter of 8,000 miles.</a:t>
            </a:r>
          </a:p>
          <a:p>
            <a:pPr marL="0" marR="0" indent="0">
              <a:spcBef>
                <a:spcPct val="20000"/>
              </a:spcBef>
              <a:spcAft>
                <a:spcPts val="600"/>
              </a:spcAft>
              <a:buClr>
                <a:schemeClr val="tx1"/>
              </a:buClr>
              <a:buSzPct val="80000"/>
              <a:buNone/>
            </a:pPr>
            <a:r>
              <a:rPr lang="en-US" b="1" dirty="0"/>
              <a:t>	Santa’s trip originates at the true North Pole, and proceeds at a nominal altitude with his first stop at your house.</a:t>
            </a:r>
          </a:p>
          <a:p>
            <a:pPr marL="0" marR="0" indent="0">
              <a:spcBef>
                <a:spcPct val="20000"/>
              </a:spcBef>
              <a:spcAft>
                <a:spcPts val="600"/>
              </a:spcAft>
              <a:buClr>
                <a:schemeClr val="tx1"/>
              </a:buClr>
              <a:buSzPct val="80000"/>
              <a:buNone/>
            </a:pPr>
            <a:r>
              <a:rPr lang="en-US" b="1" dirty="0"/>
              <a:t>Hint:  Santa travels along the arc of a circle of diameter 8000</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73B7EF59-4537-45B0-BCFC-65F96203E8FF}"/>
              </a:ext>
            </a:extLst>
          </p:cNvPr>
          <p:cNvPicPr>
            <a:picLocks noChangeAspect="1"/>
          </p:cNvPicPr>
          <p:nvPr/>
        </p:nvPicPr>
        <p:blipFill>
          <a:blip r:embed="rId3"/>
          <a:stretch>
            <a:fillRect/>
          </a:stretch>
        </p:blipFill>
        <p:spPr>
          <a:xfrm>
            <a:off x="808960" y="1848464"/>
            <a:ext cx="2578406" cy="2086128"/>
          </a:xfrm>
          <a:prstGeom prst="rect">
            <a:avLst/>
          </a:prstGeom>
        </p:spPr>
      </p:pic>
      <p:pic>
        <p:nvPicPr>
          <p:cNvPr id="8" name="Picture 7">
            <a:extLst>
              <a:ext uri="{FF2B5EF4-FFF2-40B4-BE49-F238E27FC236}">
                <a16:creationId xmlns:a16="http://schemas.microsoft.com/office/drawing/2014/main" id="{C8815491-7F76-4843-B1DB-23485F389EC2}"/>
              </a:ext>
            </a:extLst>
          </p:cNvPr>
          <p:cNvPicPr>
            <a:picLocks noChangeAspect="1"/>
          </p:cNvPicPr>
          <p:nvPr/>
        </p:nvPicPr>
        <p:blipFill>
          <a:blip r:embed="rId4"/>
          <a:stretch>
            <a:fillRect/>
          </a:stretch>
        </p:blipFill>
        <p:spPr>
          <a:xfrm>
            <a:off x="4620700" y="4812361"/>
            <a:ext cx="5762625" cy="1733550"/>
          </a:xfrm>
          <a:prstGeom prst="rect">
            <a:avLst/>
          </a:prstGeom>
        </p:spPr>
      </p:pic>
    </p:spTree>
    <p:extLst>
      <p:ext uri="{BB962C8B-B14F-4D97-AF65-F5344CB8AC3E}">
        <p14:creationId xmlns:p14="http://schemas.microsoft.com/office/powerpoint/2010/main" val="42252619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Enumerations</a:t>
            </a:r>
          </a:p>
          <a:p>
            <a:pPr marL="685800" lvl="1"/>
            <a:r>
              <a:rPr lang="en-US" b="1" dirty="0">
                <a:solidFill>
                  <a:schemeClr val="bg2">
                    <a:lumMod val="75000"/>
                  </a:schemeClr>
                </a:solidFill>
              </a:rPr>
              <a:t>user-defined constants</a:t>
            </a:r>
          </a:p>
          <a:p>
            <a:pPr marL="685800" lvl="1"/>
            <a:r>
              <a:rPr lang="en-US" b="1" dirty="0"/>
              <a:t>can be used like </a:t>
            </a:r>
          </a:p>
          <a:p>
            <a:pPr marL="685800" lvl="1"/>
            <a:r>
              <a:rPr lang="en-US" sz="2000" b="1" dirty="0" err="1"/>
              <a:t>enum</a:t>
            </a:r>
            <a:r>
              <a:rPr lang="en-US" sz="2000" b="1" dirty="0"/>
              <a:t> creates constant names with an implicit index</a:t>
            </a:r>
          </a:p>
          <a:p>
            <a:pPr marL="1143000" lvl="2"/>
            <a:r>
              <a:rPr lang="en-US" sz="2000" b="1" dirty="0"/>
              <a:t>great for self-documenting code</a:t>
            </a:r>
          </a:p>
          <a:p>
            <a:pPr marL="1143000" lvl="2"/>
            <a:r>
              <a:rPr lang="en-US" sz="2000" b="1" dirty="0"/>
              <a:t>sets finite number of values</a:t>
            </a:r>
          </a:p>
          <a:p>
            <a:pPr marL="1143000" lvl="2"/>
            <a:r>
              <a:rPr lang="en-US" sz="2000" b="1" dirty="0" err="1"/>
              <a:t>enum</a:t>
            </a:r>
            <a:r>
              <a:rPr lang="en-US" sz="2000" b="1" dirty="0"/>
              <a:t> </a:t>
            </a:r>
            <a:r>
              <a:rPr lang="en-US" sz="2000" b="1" dirty="0" err="1"/>
              <a:t>enum_var</a:t>
            </a:r>
            <a:r>
              <a:rPr lang="en-US" sz="2000" b="1" dirty="0"/>
              <a:t> {element1, element2);</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3"/>
          <a:srcRect l="2102" r="22606" b="2"/>
          <a:stretch/>
        </p:blipFill>
        <p:spPr>
          <a:xfrm>
            <a:off x="7076427" y="882347"/>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4969659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7568902"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Constructors and destructors</a:t>
            </a:r>
          </a:p>
          <a:p>
            <a:pPr marL="685800" lvl="1"/>
            <a:r>
              <a:rPr lang="en-US" b="1" dirty="0">
                <a:solidFill>
                  <a:schemeClr val="bg2">
                    <a:lumMod val="75000"/>
                  </a:schemeClr>
                </a:solidFill>
              </a:rPr>
              <a:t>A constructor is a class that’s executed when we make new objects.</a:t>
            </a:r>
          </a:p>
          <a:p>
            <a:pPr marL="685800" lvl="1"/>
            <a:r>
              <a:rPr lang="en-US" b="1" dirty="0"/>
              <a:t>A destructor is just the opposite.   It’s called when a class is no longer needed.</a:t>
            </a:r>
          </a:p>
          <a:p>
            <a:pPr marL="685800" lvl="1"/>
            <a:r>
              <a:rPr lang="en-US" b="1" dirty="0">
                <a:solidFill>
                  <a:schemeClr val="bg2">
                    <a:lumMod val="75000"/>
                  </a:schemeClr>
                </a:solidFill>
              </a:rPr>
              <a:t>Syntax:</a:t>
            </a:r>
          </a:p>
          <a:p>
            <a:pPr marL="400050" lvl="1" indent="0">
              <a:buNone/>
            </a:pPr>
            <a:r>
              <a:rPr lang="en-US" b="1" dirty="0"/>
              <a:t>class </a:t>
            </a:r>
            <a:r>
              <a:rPr lang="en-US" b="1" dirty="0" err="1"/>
              <a:t>MyClass</a:t>
            </a:r>
            <a:r>
              <a:rPr lang="en-US" b="1" dirty="0"/>
              <a:t>{</a:t>
            </a:r>
          </a:p>
          <a:p>
            <a:pPr marL="857250" lvl="2" indent="0">
              <a:buNone/>
            </a:pPr>
            <a:r>
              <a:rPr lang="en-US" b="1" dirty="0" err="1"/>
              <a:t>MyClass</a:t>
            </a:r>
            <a:r>
              <a:rPr lang="en-US" b="1" dirty="0"/>
              <a:t>();   // declares a constructor</a:t>
            </a:r>
          </a:p>
          <a:p>
            <a:pPr marL="857250" lvl="2" indent="0">
              <a:buNone/>
            </a:pPr>
            <a:r>
              <a:rPr lang="en-US" b="1" dirty="0"/>
              <a:t>~</a:t>
            </a:r>
            <a:r>
              <a:rPr lang="en-US" b="1" dirty="0" err="1"/>
              <a:t>MyClass</a:t>
            </a:r>
            <a:r>
              <a:rPr lang="en-US" b="1" dirty="0"/>
              <a:t>(); // declares a destructor</a:t>
            </a:r>
            <a:endParaRPr lang="en-US" b="1" dirty="0">
              <a:solidFill>
                <a:schemeClr val="bg2">
                  <a:lumMod val="75000"/>
                </a:schemeClr>
              </a:solidFill>
            </a:endParaRPr>
          </a:p>
          <a:p>
            <a:pPr marL="400050" lvl="1" indent="0">
              <a:buNone/>
            </a:pPr>
            <a:r>
              <a:rPr lang="en-US" b="1" dirty="0"/>
              <a:t>}</a:t>
            </a:r>
          </a:p>
          <a:p>
            <a:pPr marL="685800" lvl="1"/>
            <a:r>
              <a:rPr lang="en-US" b="1" dirty="0" err="1">
                <a:solidFill>
                  <a:schemeClr val="bg2">
                    <a:lumMod val="75000"/>
                  </a:schemeClr>
                </a:solidFill>
              </a:rPr>
              <a:t>MyClass</a:t>
            </a:r>
            <a:r>
              <a:rPr lang="en-US" b="1" dirty="0">
                <a:solidFill>
                  <a:schemeClr val="bg2">
                    <a:lumMod val="75000"/>
                  </a:schemeClr>
                </a:solidFill>
              </a:rPr>
              <a:t>::</a:t>
            </a:r>
            <a:r>
              <a:rPr lang="en-US" b="1" dirty="0" err="1"/>
              <a:t>MyClass</a:t>
            </a:r>
            <a:r>
              <a:rPr lang="en-US" b="1" dirty="0"/>
              <a:t>(void){ // define constructor here}</a:t>
            </a:r>
          </a:p>
          <a:p>
            <a:pPr marL="685800" lvl="1"/>
            <a:r>
              <a:rPr lang="en-US" b="1" dirty="0" err="1">
                <a:solidFill>
                  <a:schemeClr val="bg2">
                    <a:lumMod val="75000"/>
                  </a:schemeClr>
                </a:solidFill>
              </a:rPr>
              <a:t>MyClass</a:t>
            </a:r>
            <a:r>
              <a:rPr lang="en-US" b="1" dirty="0">
                <a:solidFill>
                  <a:schemeClr val="bg2">
                    <a:lumMod val="75000"/>
                  </a:schemeClr>
                </a:solidFill>
              </a:rPr>
              <a:t>::~</a:t>
            </a:r>
            <a:r>
              <a:rPr lang="en-US" b="1" dirty="0" err="1">
                <a:solidFill>
                  <a:schemeClr val="bg2">
                    <a:lumMod val="75000"/>
                  </a:schemeClr>
                </a:solidFill>
              </a:rPr>
              <a:t>MyClass</a:t>
            </a:r>
            <a:r>
              <a:rPr lang="en-US" b="1" dirty="0">
                <a:solidFill>
                  <a:schemeClr val="bg2">
                    <a:lumMod val="75000"/>
                  </a:schemeClr>
                </a:solidFill>
              </a:rPr>
              <a:t>(void) // define destructor here}</a:t>
            </a:r>
          </a:p>
          <a:p>
            <a:pPr marL="685800" lvl="1"/>
            <a:r>
              <a:rPr lang="en-US" b="1" dirty="0"/>
              <a:t>Destructors are called automatically as “last rites”</a:t>
            </a:r>
          </a:p>
          <a:p>
            <a:pPr marL="685800" lvl="1"/>
            <a:r>
              <a:rPr lang="en-US" b="1" dirty="0">
                <a:solidFill>
                  <a:schemeClr val="bg2">
                    <a:lumMod val="75000"/>
                  </a:schemeClr>
                </a:solidFill>
              </a:rPr>
              <a:t>C++ has no garbage collection, but it is possible to allocate and deallocate memory.</a:t>
            </a: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8328333" y="150045"/>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2226649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on pointers</a:t>
            </a:r>
          </a:p>
          <a:p>
            <a:pPr marL="685800" lvl="1"/>
            <a:r>
              <a:rPr lang="en-US" b="1" dirty="0">
                <a:solidFill>
                  <a:schemeClr val="bg2">
                    <a:lumMod val="75000"/>
                  </a:schemeClr>
                </a:solidFill>
              </a:rPr>
              <a:t>Pointers can be advanced or decrement ted using the ++/--/+/- etc.</a:t>
            </a:r>
          </a:p>
          <a:p>
            <a:pPr marL="685800" lvl="1"/>
            <a:r>
              <a:rPr lang="en-US" b="1" dirty="0">
                <a:solidFill>
                  <a:schemeClr val="bg2">
                    <a:lumMod val="75000"/>
                  </a:schemeClr>
                </a:solidFill>
              </a:rPr>
              <a:t>A “one unit” move of a pointer goes </a:t>
            </a:r>
            <a:r>
              <a:rPr lang="en-US" b="1" dirty="0" err="1">
                <a:solidFill>
                  <a:schemeClr val="bg2">
                    <a:lumMod val="75000"/>
                  </a:schemeClr>
                </a:solidFill>
              </a:rPr>
              <a:t>sizeof</a:t>
            </a:r>
            <a:r>
              <a:rPr lang="en-US" b="1" dirty="0">
                <a:solidFill>
                  <a:schemeClr val="bg2">
                    <a:lumMod val="75000"/>
                  </a:schemeClr>
                </a:solidFill>
              </a:rPr>
              <a:t>(pointer) </a:t>
            </a:r>
            <a:r>
              <a:rPr lang="en-US" b="1" dirty="0"/>
              <a:t>memory units.</a:t>
            </a:r>
          </a:p>
          <a:p>
            <a:pPr marL="685800" lvl="1"/>
            <a:r>
              <a:rPr lang="en-US" b="1" dirty="0"/>
              <a:t>For a container of elements, an increment moves to the address of the next element.</a:t>
            </a:r>
          </a:p>
          <a:p>
            <a:pPr marL="1143000" lvl="2"/>
            <a:r>
              <a:rPr lang="en-US" b="1" dirty="0"/>
              <a:t>container[0] = *</a:t>
            </a:r>
            <a:r>
              <a:rPr lang="en-US" b="1" dirty="0" err="1"/>
              <a:t>ptr</a:t>
            </a:r>
            <a:endParaRPr lang="en-US" b="1" dirty="0"/>
          </a:p>
          <a:p>
            <a:pPr marL="1143000" lvl="2"/>
            <a:r>
              <a:rPr lang="en-US" b="1" dirty="0">
                <a:solidFill>
                  <a:schemeClr val="bg2">
                    <a:lumMod val="75000"/>
                  </a:schemeClr>
                </a:solidFill>
              </a:rPr>
              <a:t>container[1] = *(</a:t>
            </a:r>
            <a:r>
              <a:rPr lang="en-US" b="1" dirty="0" err="1">
                <a:solidFill>
                  <a:schemeClr val="bg2">
                    <a:lumMod val="75000"/>
                  </a:schemeClr>
                </a:solidFill>
              </a:rPr>
              <a:t>ptr</a:t>
            </a:r>
            <a:r>
              <a:rPr lang="en-US" b="1" dirty="0">
                <a:solidFill>
                  <a:schemeClr val="bg2">
                    <a:lumMod val="75000"/>
                  </a:schemeClr>
                </a:solidFill>
              </a:rPr>
              <a:t> </a:t>
            </a:r>
            <a:r>
              <a:rPr lang="en-US" b="1" dirty="0"/>
              <a:t>+1)</a:t>
            </a:r>
          </a:p>
          <a:p>
            <a:pPr marL="685800" lvl="1"/>
            <a:r>
              <a:rPr lang="en-US" b="1" dirty="0">
                <a:solidFill>
                  <a:schemeClr val="bg2">
                    <a:lumMod val="75000"/>
                  </a:schemeClr>
                </a:solidFill>
              </a:rPr>
              <a:t>We can use pointer arrays (arrays of pointers) ...</a:t>
            </a:r>
          </a:p>
          <a:p>
            <a:pPr marL="685800" lvl="1"/>
            <a:r>
              <a:rPr lang="en-US" b="1" dirty="0"/>
              <a:t>... So we can also have pointers to pointers using  a double-</a:t>
            </a:r>
            <a:r>
              <a:rPr lang="en-US" b="1" dirty="0" err="1"/>
              <a:t>asteric</a:t>
            </a:r>
            <a:r>
              <a:rPr lang="en-US" b="1" dirty="0"/>
              <a:t>  **</a:t>
            </a:r>
            <a:r>
              <a:rPr lang="en-US" b="1" dirty="0" err="1"/>
              <a:t>ptr</a:t>
            </a:r>
            <a:endParaRPr lang="en-US" b="1" dirty="0">
              <a:solidFill>
                <a:schemeClr val="bg2">
                  <a:lumMod val="75000"/>
                </a:schemeClr>
              </a:solidFill>
            </a:endParaRPr>
          </a:p>
          <a:p>
            <a:pPr marL="685800" lvl="1"/>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7842251" y="38100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67518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1</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fontScale="92500" lnSpcReduction="20000"/>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Introduction to C++</a:t>
            </a:r>
          </a:p>
          <a:p>
            <a:pPr>
              <a:buSzPct val="100000"/>
            </a:pPr>
            <a:r>
              <a:rPr lang="en-US" sz="1800" b="1" dirty="0">
                <a:solidFill>
                  <a:srgbClr val="FFFFFF"/>
                </a:solidFill>
              </a:rPr>
              <a:t>IDE and command line operations</a:t>
            </a:r>
          </a:p>
          <a:p>
            <a:pPr>
              <a:buSzPct val="100000"/>
            </a:pPr>
            <a:r>
              <a:rPr lang="en-US" sz="1800" b="1" dirty="0">
                <a:solidFill>
                  <a:srgbClr val="FFFFFF"/>
                </a:solidFill>
              </a:rPr>
              <a:t>Your first C++ application</a:t>
            </a:r>
          </a:p>
          <a:p>
            <a:pPr>
              <a:buSzPct val="100000"/>
            </a:pPr>
            <a:r>
              <a:rPr lang="en-US" sz="1800" b="1" dirty="0">
                <a:solidFill>
                  <a:srgbClr val="FFFFFF"/>
                </a:solidFill>
              </a:rPr>
              <a:t>Console-based I/O streams</a:t>
            </a:r>
          </a:p>
          <a:p>
            <a:pPr>
              <a:buSzPct val="100000"/>
            </a:pPr>
            <a:r>
              <a:rPr lang="en-US" sz="1800" b="1" dirty="0">
                <a:solidFill>
                  <a:srgbClr val="FFFFFF"/>
                </a:solidFill>
              </a:rPr>
              <a:t>Manipulators</a:t>
            </a:r>
          </a:p>
          <a:p>
            <a:pPr>
              <a:buSzPct val="100000"/>
            </a:pPr>
            <a:r>
              <a:rPr lang="en-US" sz="1800" b="1" dirty="0">
                <a:solidFill>
                  <a:srgbClr val="FFFFFF"/>
                </a:solidFill>
              </a:rPr>
              <a:t>Namespace management</a:t>
            </a:r>
          </a:p>
          <a:p>
            <a:pPr>
              <a:buSzPct val="100000"/>
            </a:pPr>
            <a:r>
              <a:rPr lang="en-US" sz="1800" b="1" dirty="0">
                <a:solidFill>
                  <a:srgbClr val="FFFFFF"/>
                </a:solidFill>
              </a:rPr>
              <a:t>Standard library</a:t>
            </a:r>
          </a:p>
          <a:p>
            <a:pPr>
              <a:buSzPct val="100000"/>
            </a:pPr>
            <a:r>
              <a:rPr lang="en-US" sz="1800" b="1" dirty="0">
                <a:solidFill>
                  <a:srgbClr val="FFFFFF"/>
                </a:solidFill>
              </a:rPr>
              <a:t>Keywords</a:t>
            </a:r>
          </a:p>
          <a:p>
            <a:pPr>
              <a:buSzPct val="100000"/>
            </a:pPr>
            <a:r>
              <a:rPr lang="en-US" sz="1800" b="1" dirty="0">
                <a:solidFill>
                  <a:srgbClr val="FFFFFF"/>
                </a:solidFill>
              </a:rPr>
              <a:t>Operators</a:t>
            </a:r>
          </a:p>
          <a:p>
            <a:pPr>
              <a:buSzPct val="100000"/>
            </a:pPr>
            <a:r>
              <a:rPr lang="en-US" sz="1800" b="1" dirty="0">
                <a:solidFill>
                  <a:srgbClr val="FFFFFF"/>
                </a:solidFill>
              </a:rPr>
              <a:t>Basic variable/data types</a:t>
            </a:r>
          </a:p>
          <a:p>
            <a:pPr>
              <a:buSzPct val="100000"/>
            </a:pPr>
            <a:r>
              <a:rPr lang="en-US" sz="1800" b="1" dirty="0">
                <a:solidFill>
                  <a:srgbClr val="FFFFFF"/>
                </a:solidFill>
              </a:rPr>
              <a:t>Type-casting</a:t>
            </a:r>
          </a:p>
          <a:p>
            <a:pPr>
              <a:buSzPct val="100000"/>
            </a:pPr>
            <a:r>
              <a:rPr lang="en-US" sz="1800" b="1" dirty="0">
                <a:solidFill>
                  <a:srgbClr val="FFFFFF"/>
                </a:solidFill>
              </a:rPr>
              <a:t>String manipulation with string</a:t>
            </a:r>
          </a:p>
          <a:p>
            <a:pPr>
              <a:buSzPct val="100000"/>
            </a:pPr>
            <a:r>
              <a:rPr lang="en-US" sz="1800" b="1" dirty="0">
                <a:solidFill>
                  <a:srgbClr val="FFFFFF"/>
                </a:solidFill>
              </a:rPr>
              <a:t>Vectors</a:t>
            </a:r>
          </a:p>
          <a:p>
            <a:pPr>
              <a:buSzPct val="100000"/>
            </a:pPr>
            <a:r>
              <a:rPr lang="en-US" sz="1800" b="1" dirty="0">
                <a:solidFill>
                  <a:srgbClr val="FFFFFF"/>
                </a:solidFill>
              </a:rPr>
              <a:t>String manipulation with regex</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2679690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on pointers</a:t>
            </a:r>
          </a:p>
          <a:p>
            <a:pPr marL="685800" lvl="1"/>
            <a:r>
              <a:rPr lang="en-US" b="1" dirty="0">
                <a:solidFill>
                  <a:schemeClr val="bg2">
                    <a:lumMod val="75000"/>
                  </a:schemeClr>
                </a:solidFill>
              </a:rPr>
              <a:t>When we pass a pointer to a function, we’re passing the address of the an object.    Within the function we can dereference then change the value held in that address.</a:t>
            </a:r>
          </a:p>
          <a:p>
            <a:pPr marL="685800" lvl="1"/>
            <a:r>
              <a:rPr lang="en-US" b="1" dirty="0"/>
              <a:t>When we pass a value to a function, we’re passing a “hard copy” of the value as its own object.</a:t>
            </a:r>
          </a:p>
          <a:p>
            <a:pPr marL="685800" lvl="1"/>
            <a:r>
              <a:rPr lang="en-US" b="1" dirty="0">
                <a:solidFill>
                  <a:schemeClr val="bg2">
                    <a:lumMod val="75000"/>
                  </a:schemeClr>
                </a:solidFill>
              </a:rPr>
              <a:t>Passing by reference is much more efficient for large objects ...</a:t>
            </a:r>
          </a:p>
          <a:p>
            <a:pPr marL="685800" lvl="1"/>
            <a:r>
              <a:rPr lang="en-US" b="1" dirty="0"/>
              <a:t>but that means multiple process can operate on the same object</a:t>
            </a:r>
          </a:p>
          <a:p>
            <a:pPr marL="685800" lvl="1"/>
            <a:r>
              <a:rPr lang="en-US" b="1" dirty="0">
                <a:solidFill>
                  <a:schemeClr val="bg2">
                    <a:lumMod val="75000"/>
                  </a:schemeClr>
                </a:solidFill>
              </a:rPr>
              <a:t>Passing </a:t>
            </a:r>
            <a:r>
              <a:rPr lang="en-US" b="1" dirty="0"/>
              <a:t>by value is less efficient ...</a:t>
            </a:r>
          </a:p>
          <a:p>
            <a:pPr marL="685800" lvl="1"/>
            <a:r>
              <a:rPr lang="en-US" b="1" dirty="0">
                <a:solidFill>
                  <a:schemeClr val="bg2">
                    <a:lumMod val="75000"/>
                  </a:schemeClr>
                </a:solidFill>
              </a:rPr>
              <a:t>... but it’s “safer” and better encapsulated.</a:t>
            </a: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7977492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Testing and test-driven development</a:t>
            </a:r>
          </a:p>
          <a:p>
            <a:pPr marL="685800" lvl="1"/>
            <a:r>
              <a:rPr lang="en-US" b="1" dirty="0">
                <a:solidFill>
                  <a:schemeClr val="bg2">
                    <a:lumMod val="75000"/>
                  </a:schemeClr>
                </a:solidFill>
                <a:hlinkClick r:id="rId2"/>
              </a:rPr>
              <a:t>Uncle Bob’s manifesto</a:t>
            </a:r>
            <a:endParaRPr lang="en-US" b="1" dirty="0">
              <a:solidFill>
                <a:schemeClr val="bg2">
                  <a:lumMod val="75000"/>
                </a:schemeClr>
              </a:solidFill>
            </a:endParaRPr>
          </a:p>
          <a:p>
            <a:pPr marL="685800" lvl="1"/>
            <a:r>
              <a:rPr lang="en-US" b="1" dirty="0">
                <a:solidFill>
                  <a:schemeClr val="bg2">
                    <a:lumMod val="75000"/>
                  </a:schemeClr>
                </a:solidFill>
              </a:rPr>
              <a:t>Unit tests (back end)</a:t>
            </a:r>
          </a:p>
          <a:p>
            <a:pPr marL="685800" lvl="1"/>
            <a:r>
              <a:rPr lang="en-US" b="1" dirty="0"/>
              <a:t>Acceptance (business) tests</a:t>
            </a:r>
          </a:p>
          <a:p>
            <a:pPr marL="685800" lvl="1"/>
            <a:r>
              <a:rPr lang="en-US" b="1" dirty="0"/>
              <a:t>Integration tests (“</a:t>
            </a:r>
            <a:r>
              <a:rPr lang="en-US" b="1" dirty="0" err="1"/>
              <a:t>plumbling</a:t>
            </a:r>
            <a:r>
              <a:rPr lang="en-US" b="1" dirty="0"/>
              <a:t>”)</a:t>
            </a:r>
          </a:p>
          <a:p>
            <a:pPr marL="685800" lvl="1"/>
            <a:r>
              <a:rPr lang="en-US" b="1" dirty="0">
                <a:solidFill>
                  <a:schemeClr val="bg2">
                    <a:lumMod val="75000"/>
                  </a:schemeClr>
                </a:solidFill>
              </a:rPr>
              <a:t>Functional tests (full-scal</a:t>
            </a:r>
            <a:r>
              <a:rPr lang="en-US" b="1" dirty="0"/>
              <a:t>e with mocks)</a:t>
            </a:r>
          </a:p>
          <a:p>
            <a:pPr marL="685800" lvl="1"/>
            <a:r>
              <a:rPr lang="en-US" b="1" dirty="0">
                <a:solidFill>
                  <a:schemeClr val="bg2">
                    <a:lumMod val="75000"/>
                  </a:schemeClr>
                </a:solidFill>
              </a:rPr>
              <a:t>End to end tests (integrate front </a:t>
            </a:r>
            <a:r>
              <a:rPr lang="en-US" b="1" dirty="0"/>
              <a:t>end)</a:t>
            </a:r>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3"/>
          <a:srcRect l="2102" r="22606" b="2"/>
          <a:stretch/>
        </p:blipFill>
        <p:spPr>
          <a:xfrm>
            <a:off x="7232650" y="1537952"/>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9104090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Assertions are built into core C++</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More, and easier to use testing environments are available in outside libraries.   E.g., </a:t>
            </a:r>
          </a:p>
          <a:p>
            <a:pPr marL="685800" lvl="1"/>
            <a:r>
              <a:rPr lang="en-US" b="1" dirty="0">
                <a:hlinkClick r:id="rId2"/>
              </a:rPr>
              <a:t>Google Test</a:t>
            </a:r>
            <a:endParaRPr lang="en-US" b="1" dirty="0"/>
          </a:p>
          <a:p>
            <a:pPr marL="685800" lvl="1"/>
            <a:r>
              <a:rPr lang="en-US" b="1" dirty="0">
                <a:solidFill>
                  <a:schemeClr val="bg2">
                    <a:lumMod val="75000"/>
                  </a:schemeClr>
                </a:solidFill>
                <a:hlinkClick r:id="rId3"/>
              </a:rPr>
              <a:t>Google Mock </a:t>
            </a:r>
            <a:endParaRPr lang="en-US" b="1" dirty="0">
              <a:solidFill>
                <a:schemeClr val="bg2">
                  <a:lumMod val="75000"/>
                </a:schemeClr>
              </a:solidFill>
            </a:endParaRPr>
          </a:p>
          <a:p>
            <a:pPr marL="685800" lvl="1"/>
            <a:r>
              <a:rPr lang="en-US" b="1" dirty="0" err="1"/>
              <a:t>CppUnit</a:t>
            </a:r>
            <a:r>
              <a:rPr lang="en-US" b="1" dirty="0"/>
              <a:t> (based on Junit)</a:t>
            </a:r>
          </a:p>
          <a:p>
            <a:pPr marL="685800" lvl="1"/>
            <a:r>
              <a:rPr lang="en-US" b="1" dirty="0">
                <a:solidFill>
                  <a:schemeClr val="bg2">
                    <a:lumMod val="75000"/>
                  </a:schemeClr>
                </a:solidFill>
                <a:hlinkClick r:id="rId4"/>
              </a:rPr>
              <a:t>Boost.Test</a:t>
            </a:r>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5"/>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2644582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896752" y="5866574"/>
            <a:ext cx="4680754" cy="1040587"/>
          </a:xfrm>
          <a:ln>
            <a:noFill/>
          </a:ln>
        </p:spPr>
        <p:txBody>
          <a:bodyPr>
            <a:normAutofit lnSpcReduction="10000"/>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71" y="145184"/>
            <a:ext cx="2711456" cy="1797813"/>
          </a:xfrm>
          <a:prstGeom prst="rect">
            <a:avLst/>
          </a:prstGeom>
          <a:effectLst>
            <a:softEdge rad="63500"/>
          </a:effectLst>
        </p:spPr>
      </p:pic>
      <p:sp>
        <p:nvSpPr>
          <p:cNvPr id="8" name="TextBox 7"/>
          <p:cNvSpPr txBox="1"/>
          <p:nvPr/>
        </p:nvSpPr>
        <p:spPr>
          <a:xfrm>
            <a:off x="2835927" y="366560"/>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65156" y="484867"/>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500370" y="484868"/>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850306" y="6611779"/>
            <a:ext cx="1727200" cy="246221"/>
          </a:xfrm>
          <a:prstGeom prst="rect">
            <a:avLst/>
          </a:prstGeom>
          <a:noFill/>
        </p:spPr>
        <p:txBody>
          <a:bodyPr wrap="square" rtlCol="0">
            <a:spAutoFit/>
          </a:bodyPr>
          <a:lstStyle/>
          <a:p>
            <a:r>
              <a:rPr lang="en-US" sz="1000" b="1" dirty="0">
                <a:solidFill>
                  <a:schemeClr val="bg1"/>
                </a:solidFill>
              </a:rPr>
              <a:t>V 072321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6595" y="1826272"/>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271623" y="2598019"/>
            <a:ext cx="8144779" cy="3722316"/>
          </a:xfrm>
          <a:prstGeom prst="rect">
            <a:avLst/>
          </a:prstGeom>
          <a:ln>
            <a:noFill/>
          </a:ln>
        </p:spPr>
        <p:txBody>
          <a:bodyPr vert="horz" lIns="91440" tIns="45720" rIns="91440" bIns="45720" rtlCol="0" anchor="t">
            <a:normAutofit fontScale="85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The AGS Staff and Instructors</a:t>
            </a:r>
          </a:p>
          <a:p>
            <a:pPr algn="ctr" defTabSz="914400">
              <a:spcAft>
                <a:spcPts val="0"/>
              </a:spcAft>
              <a:buClrTx/>
              <a:buSzTx/>
              <a:defRPr/>
            </a:pPr>
            <a:r>
              <a:rPr lang="en-US" sz="3600" b="1" dirty="0">
                <a:solidFill>
                  <a:schemeClr val="tx1"/>
                </a:solidFill>
                <a:latin typeface="Arial Narrow" pitchFamily="34" charset="0"/>
              </a:rPr>
              <a:t>Pat Barton and Gil Dickens </a:t>
            </a:r>
          </a:p>
          <a:p>
            <a:pPr algn="ctr" defTabSz="914400">
              <a:spcAft>
                <a:spcPts val="0"/>
              </a:spcAft>
              <a:buClrTx/>
              <a:buSzTx/>
              <a:defRPr/>
            </a:pPr>
            <a:r>
              <a:rPr lang="en-US" sz="3600" b="1" dirty="0">
                <a:solidFill>
                  <a:schemeClr val="tx1"/>
                </a:solidFill>
                <a:latin typeface="Arial Narrow" pitchFamily="34" charset="0"/>
              </a:rPr>
              <a:t>Wish to express our thanks to our Dahlgren SWC and Navy Community </a:t>
            </a:r>
          </a:p>
          <a:p>
            <a:pPr algn="ctr" defTabSz="914400">
              <a:spcAft>
                <a:spcPts val="0"/>
              </a:spcAft>
              <a:buClrTx/>
              <a:buSzTx/>
              <a:defRPr/>
            </a:pPr>
            <a:r>
              <a:rPr lang="en-US" sz="3600" b="1" dirty="0">
                <a:solidFill>
                  <a:schemeClr val="tx1"/>
                </a:solidFill>
                <a:latin typeface="Arial Narrow" pitchFamily="34" charset="0"/>
              </a:rPr>
              <a:t>For Joining Our Presentation of </a:t>
            </a:r>
          </a:p>
          <a:p>
            <a:pPr algn="ctr" defTabSz="914400">
              <a:spcAft>
                <a:spcPts val="0"/>
              </a:spcAft>
              <a:buClrTx/>
              <a:buSzTx/>
              <a:defRPr/>
            </a:pPr>
            <a:endParaRPr lang="en-US" sz="3600" b="1" dirty="0">
              <a:solidFill>
                <a:schemeClr val="tx1"/>
              </a:solidFill>
              <a:latin typeface="Arial Narrow" pitchFamily="34" charset="0"/>
            </a:endParaRPr>
          </a:p>
          <a:p>
            <a:pPr algn="ctr" defTabSz="914400">
              <a:spcAft>
                <a:spcPts val="0"/>
              </a:spcAft>
              <a:buClrTx/>
              <a:buSzTx/>
              <a:defRPr/>
            </a:pPr>
            <a:r>
              <a:rPr lang="en-US" sz="3600" b="1" dirty="0">
                <a:solidFill>
                  <a:schemeClr val="tx1"/>
                </a:solidFill>
                <a:latin typeface="Arial Narrow" pitchFamily="34" charset="0"/>
              </a:rPr>
              <a:t>AGS APPLIED PYTHON COURSE</a:t>
            </a:r>
          </a:p>
          <a:p>
            <a:pPr algn="ctr" defTabSz="914400">
              <a:spcAft>
                <a:spcPts val="0"/>
              </a:spcAft>
              <a:buClrTx/>
              <a:buSzTx/>
              <a:defRPr/>
            </a:pPr>
            <a:r>
              <a:rPr lang="en-US" sz="3600" b="1" dirty="0">
                <a:solidFill>
                  <a:schemeClr val="tx1"/>
                </a:solidFill>
                <a:latin typeface="Arial Narrow" pitchFamily="34" charset="0"/>
              </a:rPr>
              <a:t>July 19th – July 23</a:t>
            </a:r>
            <a:r>
              <a:rPr lang="en-US" sz="3600" b="1" baseline="30000" dirty="0">
                <a:solidFill>
                  <a:schemeClr val="tx1"/>
                </a:solidFill>
                <a:latin typeface="Arial Narrow" pitchFamily="34" charset="0"/>
              </a:rPr>
              <a:t>rd</a:t>
            </a:r>
            <a:r>
              <a:rPr lang="en-US" sz="3600" b="1" dirty="0">
                <a:solidFill>
                  <a:schemeClr val="tx1"/>
                </a:solidFill>
                <a:latin typeface="Arial Narrow" pitchFamily="34" charset="0"/>
              </a:rPr>
              <a:t>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a:p>
            <a:endParaRPr lang="en-US" dirty="0"/>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pic>
        <p:nvPicPr>
          <p:cNvPr id="2" name="Picture 1">
            <a:extLst>
              <a:ext uri="{FF2B5EF4-FFF2-40B4-BE49-F238E27FC236}">
                <a16:creationId xmlns:a16="http://schemas.microsoft.com/office/drawing/2014/main" id="{86AFEE92-0C64-4D79-B1E0-4BA0BADE1784}"/>
              </a:ext>
            </a:extLst>
          </p:cNvPr>
          <p:cNvPicPr>
            <a:picLocks noChangeAspect="1"/>
          </p:cNvPicPr>
          <p:nvPr/>
        </p:nvPicPr>
        <p:blipFill>
          <a:blip r:embed="rId6"/>
          <a:stretch>
            <a:fillRect/>
          </a:stretch>
        </p:blipFill>
        <p:spPr>
          <a:xfrm>
            <a:off x="9353864" y="3914698"/>
            <a:ext cx="2000500" cy="1885343"/>
          </a:xfrm>
          <a:prstGeom prst="rect">
            <a:avLst/>
          </a:prstGeom>
        </p:spPr>
      </p:pic>
      <p:pic>
        <p:nvPicPr>
          <p:cNvPr id="13" name="Picture 12">
            <a:extLst>
              <a:ext uri="{FF2B5EF4-FFF2-40B4-BE49-F238E27FC236}">
                <a16:creationId xmlns:a16="http://schemas.microsoft.com/office/drawing/2014/main" id="{11CBF9FB-B95D-4BAF-A4DD-5CA115E0CB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202" y="4045726"/>
            <a:ext cx="1716769" cy="1885343"/>
          </a:xfrm>
          <a:prstGeom prst="rect">
            <a:avLst/>
          </a:prstGeom>
        </p:spPr>
      </p:pic>
      <p:sp>
        <p:nvSpPr>
          <p:cNvPr id="14" name="Subtitle 4">
            <a:extLst>
              <a:ext uri="{FF2B5EF4-FFF2-40B4-BE49-F238E27FC236}">
                <a16:creationId xmlns:a16="http://schemas.microsoft.com/office/drawing/2014/main" id="{82D6971F-23B7-4810-BA61-B305C9A8FF67}"/>
              </a:ext>
            </a:extLst>
          </p:cNvPr>
          <p:cNvSpPr txBox="1">
            <a:spLocks/>
          </p:cNvSpPr>
          <p:nvPr/>
        </p:nvSpPr>
        <p:spPr>
          <a:xfrm>
            <a:off x="-666339" y="5910769"/>
            <a:ext cx="3615731" cy="1040587"/>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5337114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789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Handling user input arrays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BE024F87-0210-4054-B8B6-2E05ED652503}"/>
              </a:ext>
            </a:extLst>
          </p:cNvPr>
          <p:cNvSpPr txBox="1"/>
          <p:nvPr/>
        </p:nvSpPr>
        <p:spPr>
          <a:xfrm>
            <a:off x="4065082" y="3536693"/>
            <a:ext cx="7122869" cy="304698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int main(int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char**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"Number of </a:t>
            </a:r>
            <a:r>
              <a:rPr lang="en-US" sz="1600" b="0" dirty="0" err="1">
                <a:solidFill>
                  <a:schemeClr val="bg1"/>
                </a:solidFill>
                <a:effectLst/>
                <a:latin typeface="Consolas" panose="020B0609020204030204" pitchFamily="49" charset="0"/>
              </a:rPr>
              <a:t>args</a:t>
            </a:r>
            <a:r>
              <a:rPr lang="en-US" sz="1600" b="0" dirty="0">
                <a:solidFill>
                  <a:schemeClr val="bg1"/>
                </a:solidFill>
                <a:effectLst/>
                <a:latin typeface="Consolas" panose="020B0609020204030204" pitchFamily="49" charset="0"/>
              </a:rPr>
              <a:t>: " &lt;&lt;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&lt;&lt;</a:t>
            </a:r>
            <a:r>
              <a:rPr lang="en-US" sz="1600" b="0" dirty="0" err="1">
                <a:solidFill>
                  <a:schemeClr val="bg1"/>
                </a:solidFill>
                <a:effectLst/>
                <a:latin typeface="Consolas" panose="020B0609020204030204" pitchFamily="49" charset="0"/>
              </a:rPr>
              <a:t>endl</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for (int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 0;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&lt;&lt;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&lt;&lt; "] : "&lt;&lt;</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&lt;&lt; "\n";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[0] is name of program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argv</a:t>
            </a:r>
            <a:r>
              <a:rPr lang="en-US" sz="1600" dirty="0">
                <a:solidFill>
                  <a:schemeClr val="bg1"/>
                </a:solidFill>
                <a:latin typeface="Consolas" panose="020B0609020204030204" pitchFamily="49" charset="0"/>
              </a:rPr>
              <a:t>[1] is the first </a:t>
            </a:r>
            <a:r>
              <a:rPr lang="en-US" sz="1600" dirty="0" err="1">
                <a:solidFill>
                  <a:schemeClr val="bg1"/>
                </a:solidFill>
                <a:latin typeface="Consolas" panose="020B0609020204030204" pitchFamily="49" charset="0"/>
              </a:rPr>
              <a:t>arg</a:t>
            </a:r>
            <a:r>
              <a:rPr lang="en-US" sz="1600" dirty="0">
                <a:solidFill>
                  <a:schemeClr val="bg1"/>
                </a:solidFill>
                <a:latin typeface="Consolas" panose="020B0609020204030204" pitchFamily="49" charset="0"/>
              </a:rPr>
              <a:t> provided at command line</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[2] is the second </a:t>
            </a:r>
            <a:r>
              <a:rPr lang="en-US" sz="1600" b="0" dirty="0" err="1">
                <a:solidFill>
                  <a:schemeClr val="bg1"/>
                </a:solidFill>
                <a:effectLst/>
                <a:latin typeface="Consolas" panose="020B0609020204030204" pitchFamily="49" charset="0"/>
              </a:rPr>
              <a:t>arg</a:t>
            </a:r>
            <a:r>
              <a:rPr lang="en-US" sz="1600" b="0" dirty="0">
                <a:solidFill>
                  <a:schemeClr val="bg1"/>
                </a:solidFill>
                <a:effectLst/>
                <a:latin typeface="Consolas" panose="020B0609020204030204" pitchFamily="49" charset="0"/>
              </a:rPr>
              <a:t> ... (etc.)</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0; </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9381478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Flow control with switch statements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2065716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Functions types, return values, pointers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7175908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Function overloading</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2376985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Clean code with functions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0589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941945"/>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In your IDE you may see something like one of these: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pic>
        <p:nvPicPr>
          <p:cNvPr id="9" name="Picture 8">
            <a:extLst>
              <a:ext uri="{FF2B5EF4-FFF2-40B4-BE49-F238E27FC236}">
                <a16:creationId xmlns:a16="http://schemas.microsoft.com/office/drawing/2014/main" id="{C6D94848-F090-4832-91F2-374A36D3D249}"/>
              </a:ext>
            </a:extLst>
          </p:cNvPr>
          <p:cNvPicPr>
            <a:picLocks noChangeAspect="1"/>
          </p:cNvPicPr>
          <p:nvPr/>
        </p:nvPicPr>
        <p:blipFill>
          <a:blip r:embed="rId3"/>
          <a:stretch>
            <a:fillRect/>
          </a:stretch>
        </p:blipFill>
        <p:spPr>
          <a:xfrm>
            <a:off x="3655558" y="1254034"/>
            <a:ext cx="3772853" cy="3297886"/>
          </a:xfrm>
          <a:prstGeom prst="rect">
            <a:avLst/>
          </a:prstGeom>
        </p:spPr>
      </p:pic>
      <p:pic>
        <p:nvPicPr>
          <p:cNvPr id="3" name="Picture 2">
            <a:extLst>
              <a:ext uri="{FF2B5EF4-FFF2-40B4-BE49-F238E27FC236}">
                <a16:creationId xmlns:a16="http://schemas.microsoft.com/office/drawing/2014/main" id="{28877243-2CC9-4638-B836-B95A159C7F08}"/>
              </a:ext>
            </a:extLst>
          </p:cNvPr>
          <p:cNvPicPr>
            <a:picLocks noChangeAspect="1"/>
          </p:cNvPicPr>
          <p:nvPr/>
        </p:nvPicPr>
        <p:blipFill>
          <a:blip r:embed="rId4"/>
          <a:stretch>
            <a:fillRect/>
          </a:stretch>
        </p:blipFill>
        <p:spPr>
          <a:xfrm>
            <a:off x="7603587" y="1254034"/>
            <a:ext cx="4444251" cy="3297886"/>
          </a:xfrm>
          <a:prstGeom prst="rect">
            <a:avLst/>
          </a:prstGeom>
        </p:spPr>
      </p:pic>
      <p:sp>
        <p:nvSpPr>
          <p:cNvPr id="8" name="Content Placeholder 3">
            <a:extLst>
              <a:ext uri="{FF2B5EF4-FFF2-40B4-BE49-F238E27FC236}">
                <a16:creationId xmlns:a16="http://schemas.microsoft.com/office/drawing/2014/main" id="{EB3402D1-CF1E-40E0-8226-0288A62C1CA7}"/>
              </a:ext>
            </a:extLst>
          </p:cNvPr>
          <p:cNvSpPr txBox="1">
            <a:spLocks/>
          </p:cNvSpPr>
          <p:nvPr/>
        </p:nvSpPr>
        <p:spPr>
          <a:xfrm>
            <a:off x="4106906" y="5022892"/>
            <a:ext cx="6643009" cy="94194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These are code editors that sit on a fully-functional virtual computer.</a:t>
            </a:r>
          </a:p>
          <a:p>
            <a:pPr marL="685800"/>
            <a:endParaRPr lang="en-US" b="1" dirty="0"/>
          </a:p>
        </p:txBody>
      </p:sp>
    </p:spTree>
    <p:extLst>
      <p:ext uri="{BB962C8B-B14F-4D97-AF65-F5344CB8AC3E}">
        <p14:creationId xmlns:p14="http://schemas.microsoft.com/office/powerpoint/2010/main" val="16863468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Standard library</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2"/>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5296310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Standard Template Library</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Generic </a:t>
            </a:r>
            <a:r>
              <a:rPr lang="en-US" b="1" dirty="0"/>
              <a:t>objects, tools, and utilities</a:t>
            </a:r>
          </a:p>
          <a:p>
            <a:pPr marL="685800" lvl="1"/>
            <a:r>
              <a:rPr lang="en-US" b="1" dirty="0">
                <a:solidFill>
                  <a:schemeClr val="bg2">
                    <a:lumMod val="75000"/>
                  </a:schemeClr>
                </a:solidFill>
              </a:rPr>
              <a:t>Algorithms  </a:t>
            </a:r>
            <a:r>
              <a:rPr lang="en-US" sz="1400" b="1" dirty="0">
                <a:solidFill>
                  <a:schemeClr val="bg2">
                    <a:lumMod val="75000"/>
                  </a:schemeClr>
                </a:solidFill>
                <a:hlinkClick r:id="rId3"/>
              </a:rPr>
              <a:t>https://en.cppreference.com/w/cpp/algorithm</a:t>
            </a:r>
            <a:endParaRPr lang="en-US" sz="1400" b="1" dirty="0">
              <a:solidFill>
                <a:schemeClr val="bg2">
                  <a:lumMod val="75000"/>
                </a:schemeClr>
              </a:solidFill>
            </a:endParaRPr>
          </a:p>
          <a:p>
            <a:pPr marL="685800" lvl="1"/>
            <a:r>
              <a:rPr lang="en-US" b="1" dirty="0">
                <a:solidFill>
                  <a:schemeClr val="bg2">
                    <a:lumMod val="75000"/>
                  </a:schemeClr>
                </a:solidFill>
              </a:rPr>
              <a:t>Containers (vector, queue, etc.)</a:t>
            </a:r>
          </a:p>
          <a:p>
            <a:pPr marL="685800" lvl="1"/>
            <a:r>
              <a:rPr lang="en-US" b="1" dirty="0">
                <a:solidFill>
                  <a:schemeClr val="bg2">
                    <a:lumMod val="75000"/>
                  </a:schemeClr>
                </a:solidFill>
              </a:rPr>
              <a:t>Functions (</a:t>
            </a:r>
            <a:r>
              <a:rPr lang="en-US" b="1" dirty="0" err="1">
                <a:solidFill>
                  <a:schemeClr val="bg2">
                    <a:lumMod val="75000"/>
                  </a:schemeClr>
                </a:solidFill>
              </a:rPr>
              <a:t>push_front</a:t>
            </a:r>
            <a:r>
              <a:rPr lang="en-US" b="1" dirty="0">
                <a:solidFill>
                  <a:schemeClr val="bg2">
                    <a:lumMod val="75000"/>
                  </a:schemeClr>
                </a:solidFill>
              </a:rPr>
              <a:t>, insert, begin, size, etc.)</a:t>
            </a:r>
          </a:p>
          <a:p>
            <a:pPr marL="685800" lvl="1"/>
            <a:r>
              <a:rPr lang="en-US" b="1" dirty="0">
                <a:solidFill>
                  <a:schemeClr val="bg2">
                    <a:lumMod val="75000"/>
                  </a:schemeClr>
                </a:solidFill>
              </a:rPr>
              <a:t>Iterators (input, output, forward, bidirectional, random access)</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4"/>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65019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
        <p:nvSpPr>
          <p:cNvPr id="4" name="TextBox 3">
            <a:extLst>
              <a:ext uri="{FF2B5EF4-FFF2-40B4-BE49-F238E27FC236}">
                <a16:creationId xmlns:a16="http://schemas.microsoft.com/office/drawing/2014/main" id="{3C9332DF-E591-4054-8D20-1FDF64CDC8A1}"/>
              </a:ext>
            </a:extLst>
          </p:cNvPr>
          <p:cNvSpPr txBox="1"/>
          <p:nvPr/>
        </p:nvSpPr>
        <p:spPr>
          <a:xfrm>
            <a:off x="844850" y="240957"/>
            <a:ext cx="10103236" cy="5243052"/>
          </a:xfrm>
          <a:prstGeom prst="rect">
            <a:avLst/>
          </a:prstGeom>
        </p:spPr>
        <p:txBody>
          <a:bodyPr vert="horz" lIns="91440" tIns="45720" rIns="91440" bIns="45720" rtlCol="0" anchor="ctr">
            <a:normAutofit/>
          </a:bodyPr>
          <a:lstStyle/>
          <a:p>
            <a:pPr marL="1028700"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Environment setup</a:t>
            </a:r>
          </a:p>
          <a:p>
            <a:pPr marL="1485900" lvl="1"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In </a:t>
            </a:r>
            <a:r>
              <a:rPr lang="en-US" sz="2000" b="1" dirty="0" err="1">
                <a:solidFill>
                  <a:schemeClr val="bg2">
                    <a:lumMod val="75000"/>
                  </a:schemeClr>
                </a:solidFill>
              </a:rPr>
              <a:t>CodeRooms</a:t>
            </a:r>
            <a:r>
              <a:rPr lang="en-US" sz="2000" b="1" dirty="0">
                <a:solidFill>
                  <a:schemeClr val="bg2">
                    <a:lumMod val="75000"/>
                  </a:schemeClr>
                </a:solidFill>
              </a:rPr>
              <a:t>: </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rm -rf *</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rm -rf .</a:t>
            </a:r>
            <a:r>
              <a:rPr lang="en-US" sz="2000" b="1" dirty="0" err="1">
                <a:solidFill>
                  <a:schemeClr val="bg2">
                    <a:lumMod val="75000"/>
                  </a:schemeClr>
                </a:solidFill>
              </a:rPr>
              <a:t>vscode</a:t>
            </a:r>
            <a:r>
              <a:rPr lang="en-US" sz="2000" b="1" dirty="0">
                <a:solidFill>
                  <a:schemeClr val="bg2">
                    <a:lumMod val="75000"/>
                  </a:schemeClr>
                </a:solidFill>
              </a:rPr>
              <a:t>*</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git clone </a:t>
            </a:r>
            <a:r>
              <a:rPr lang="en-US" sz="2000" b="1" dirty="0">
                <a:solidFill>
                  <a:schemeClr val="bg2">
                    <a:lumMod val="75000"/>
                  </a:schemeClr>
                </a:solidFill>
                <a:hlinkClick r:id="rId4"/>
              </a:rPr>
              <a:t>https://github.com/pbarton666/student_cpp</a:t>
            </a:r>
            <a:r>
              <a:rPr lang="en-US" sz="2000" b="1" dirty="0">
                <a:solidFill>
                  <a:schemeClr val="bg2">
                    <a:lumMod val="75000"/>
                  </a:schemeClr>
                </a:solidFill>
              </a:rPr>
              <a:t>:</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default </a:t>
            </a:r>
            <a:r>
              <a:rPr lang="en-US" sz="2000" b="1" dirty="0" err="1">
                <a:solidFill>
                  <a:schemeClr val="bg2">
                    <a:lumMod val="75000"/>
                  </a:schemeClr>
                </a:solidFill>
              </a:rPr>
              <a:t>dir</a:t>
            </a:r>
            <a:r>
              <a:rPr lang="en-US" sz="2000" b="1" dirty="0">
                <a:solidFill>
                  <a:schemeClr val="bg2">
                    <a:lumMod val="75000"/>
                  </a:schemeClr>
                </a:solidFill>
              </a:rPr>
              <a:t> is the only persistent one</a:t>
            </a:r>
          </a:p>
          <a:p>
            <a:pPr marL="1485900" lvl="1"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On your own device, you may need to replace the /.</a:t>
            </a:r>
            <a:r>
              <a:rPr lang="en-US" sz="2000" b="1" dirty="0" err="1">
                <a:solidFill>
                  <a:schemeClr val="bg2">
                    <a:lumMod val="75000"/>
                  </a:schemeClr>
                </a:solidFill>
              </a:rPr>
              <a:t>VSCode</a:t>
            </a:r>
            <a:r>
              <a:rPr lang="en-US" sz="2000" b="1" dirty="0">
                <a:solidFill>
                  <a:schemeClr val="bg2">
                    <a:lumMod val="75000"/>
                  </a:schemeClr>
                </a:solidFill>
              </a:rPr>
              <a:t> directory with your own.</a:t>
            </a:r>
          </a:p>
          <a:p>
            <a:pPr marL="685800">
              <a:spcBef>
                <a:spcPct val="20000"/>
              </a:spcBef>
              <a:spcAft>
                <a:spcPts val="600"/>
              </a:spcAft>
              <a:buClr>
                <a:schemeClr val="tx1"/>
              </a:buClr>
              <a:buSzPct val="80000"/>
            </a:pPr>
            <a:r>
              <a:rPr lang="en-US" sz="2000" b="1" dirty="0">
                <a:solidFill>
                  <a:schemeClr val="bg2">
                    <a:lumMod val="75000"/>
                  </a:schemeClr>
                </a:solidFill>
              </a:rPr>
              <a:t>	</a:t>
            </a:r>
          </a:p>
        </p:txBody>
      </p:sp>
    </p:spTree>
    <p:extLst>
      <p:ext uri="{BB962C8B-B14F-4D97-AF65-F5344CB8AC3E}">
        <p14:creationId xmlns:p14="http://schemas.microsoft.com/office/powerpoint/2010/main" val="2530073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85486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sz="2000" b="1" u="none" strike="noStrike" dirty="0">
                <a:solidFill>
                  <a:schemeClr val="bg2">
                    <a:lumMod val="75000"/>
                  </a:schemeClr>
                </a:solidFill>
              </a:rPr>
              <a:t>IDE and command line options (discussion)</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grpSp>
        <p:nvGrpSpPr>
          <p:cNvPr id="17" name="Group 16">
            <a:extLst>
              <a:ext uri="{FF2B5EF4-FFF2-40B4-BE49-F238E27FC236}">
                <a16:creationId xmlns:a16="http://schemas.microsoft.com/office/drawing/2014/main" id="{FABB49A8-2ACC-4A92-AD04-B98C69BD64A3}"/>
              </a:ext>
            </a:extLst>
          </p:cNvPr>
          <p:cNvGrpSpPr/>
          <p:nvPr/>
        </p:nvGrpSpPr>
        <p:grpSpPr>
          <a:xfrm>
            <a:off x="3869733" y="768086"/>
            <a:ext cx="7953375" cy="1295400"/>
            <a:chOff x="3869733" y="768086"/>
            <a:chExt cx="7953375" cy="1295400"/>
          </a:xfrm>
        </p:grpSpPr>
        <p:pic>
          <p:nvPicPr>
            <p:cNvPr id="7" name="Picture 6">
              <a:extLst>
                <a:ext uri="{FF2B5EF4-FFF2-40B4-BE49-F238E27FC236}">
                  <a16:creationId xmlns:a16="http://schemas.microsoft.com/office/drawing/2014/main" id="{A4C11A28-6160-43E2-9608-30137B38A36C}"/>
                </a:ext>
              </a:extLst>
            </p:cNvPr>
            <p:cNvPicPr>
              <a:picLocks noChangeAspect="1"/>
            </p:cNvPicPr>
            <p:nvPr/>
          </p:nvPicPr>
          <p:blipFill>
            <a:blip r:embed="rId4"/>
            <a:stretch>
              <a:fillRect/>
            </a:stretch>
          </p:blipFill>
          <p:spPr>
            <a:xfrm>
              <a:off x="3869733" y="768086"/>
              <a:ext cx="7953375" cy="1295400"/>
            </a:xfrm>
            <a:prstGeom prst="rect">
              <a:avLst/>
            </a:prstGeom>
          </p:spPr>
        </p:pic>
        <p:pic>
          <p:nvPicPr>
            <p:cNvPr id="9" name="Picture 8">
              <a:extLst>
                <a:ext uri="{FF2B5EF4-FFF2-40B4-BE49-F238E27FC236}">
                  <a16:creationId xmlns:a16="http://schemas.microsoft.com/office/drawing/2014/main" id="{2F4135E3-1FA6-43B2-839A-FADA68194A0F}"/>
                </a:ext>
              </a:extLst>
            </p:cNvPr>
            <p:cNvPicPr>
              <a:picLocks noChangeAspect="1"/>
            </p:cNvPicPr>
            <p:nvPr/>
          </p:nvPicPr>
          <p:blipFill>
            <a:blip r:embed="rId5"/>
            <a:stretch>
              <a:fillRect/>
            </a:stretch>
          </p:blipFill>
          <p:spPr>
            <a:xfrm>
              <a:off x="7139150" y="1837570"/>
              <a:ext cx="781050" cy="180975"/>
            </a:xfrm>
            <a:prstGeom prst="rect">
              <a:avLst/>
            </a:prstGeom>
          </p:spPr>
        </p:pic>
        <p:sp>
          <p:nvSpPr>
            <p:cNvPr id="10" name="Rectangle 9">
              <a:extLst>
                <a:ext uri="{FF2B5EF4-FFF2-40B4-BE49-F238E27FC236}">
                  <a16:creationId xmlns:a16="http://schemas.microsoft.com/office/drawing/2014/main" id="{75F921D0-E569-4B19-A9DA-801699AAA8BA}"/>
                </a:ext>
              </a:extLst>
            </p:cNvPr>
            <p:cNvSpPr/>
            <p:nvPr/>
          </p:nvSpPr>
          <p:spPr>
            <a:xfrm>
              <a:off x="7519849" y="1560114"/>
              <a:ext cx="635726" cy="180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855B940E-B00A-4EF4-A53F-581773C7CC5A}"/>
              </a:ext>
            </a:extLst>
          </p:cNvPr>
          <p:cNvSpPr txBox="1"/>
          <p:nvPr/>
        </p:nvSpPr>
        <p:spPr>
          <a:xfrm>
            <a:off x="4282083" y="2225660"/>
            <a:ext cx="6104708" cy="1384995"/>
          </a:xfrm>
          <a:prstGeom prst="rect">
            <a:avLst/>
          </a:prstGeom>
          <a:noFill/>
          <a:ln>
            <a:solidFill>
              <a:schemeClr val="accent1">
                <a:shade val="50000"/>
                <a:hueMod val="94000"/>
              </a:schemeClr>
            </a:solidFill>
          </a:ln>
        </p:spPr>
        <p:txBody>
          <a:bodyPr wrap="square">
            <a:spAutoFit/>
          </a:bodyPr>
          <a:lstStyle/>
          <a:p>
            <a:r>
              <a:rPr lang="en-US" sz="1400" dirty="0"/>
              <a:t>#  g++ is gnu’s </a:t>
            </a:r>
            <a:r>
              <a:rPr lang="en-US" sz="1400" dirty="0" err="1"/>
              <a:t>c++</a:t>
            </a:r>
            <a:r>
              <a:rPr lang="en-US" sz="1400" dirty="0"/>
              <a:t> compiler</a:t>
            </a:r>
          </a:p>
          <a:p>
            <a:endParaRPr lang="en-US" sz="1400" dirty="0"/>
          </a:p>
          <a:p>
            <a:r>
              <a:rPr lang="en-US" sz="1400" dirty="0"/>
              <a:t>$  g++ -o hello.exe hello.cpp</a:t>
            </a:r>
          </a:p>
          <a:p>
            <a:r>
              <a:rPr lang="en-US" sz="1400" dirty="0"/>
              <a:t>$  ./hello</a:t>
            </a:r>
          </a:p>
          <a:p>
            <a:endParaRPr lang="en-US" sz="1400" dirty="0"/>
          </a:p>
          <a:p>
            <a:r>
              <a:rPr lang="en-US" sz="1400" dirty="0"/>
              <a:t>“Hello World”</a:t>
            </a:r>
          </a:p>
        </p:txBody>
      </p:sp>
      <p:sp>
        <p:nvSpPr>
          <p:cNvPr id="14" name="TextBox 13">
            <a:extLst>
              <a:ext uri="{FF2B5EF4-FFF2-40B4-BE49-F238E27FC236}">
                <a16:creationId xmlns:a16="http://schemas.microsoft.com/office/drawing/2014/main" id="{62A84657-5FC5-4AA8-87C5-30B0F582E3AC}"/>
              </a:ext>
            </a:extLst>
          </p:cNvPr>
          <p:cNvSpPr txBox="1"/>
          <p:nvPr/>
        </p:nvSpPr>
        <p:spPr>
          <a:xfrm>
            <a:off x="4282083" y="3843145"/>
            <a:ext cx="6104708" cy="2246769"/>
          </a:xfrm>
          <a:prstGeom prst="rect">
            <a:avLst/>
          </a:prstGeom>
          <a:noFill/>
          <a:ln>
            <a:solidFill>
              <a:schemeClr val="accent1">
                <a:shade val="50000"/>
                <a:hueMod val="94000"/>
              </a:schemeClr>
            </a:solidFill>
          </a:ln>
        </p:spPr>
        <p:txBody>
          <a:bodyPr wrap="square">
            <a:spAutoFit/>
          </a:bodyPr>
          <a:lstStyle/>
          <a:p>
            <a:r>
              <a:rPr lang="en-US" sz="1400" dirty="0">
                <a:solidFill>
                  <a:schemeClr val="bg1"/>
                </a:solidFill>
              </a:rPr>
              <a:t>$  g++ -save-temps -o hello.exe hello.cpp</a:t>
            </a:r>
          </a:p>
          <a:p>
            <a:r>
              <a:rPr lang="en-US" sz="1400" dirty="0">
                <a:solidFill>
                  <a:schemeClr val="bg1"/>
                </a:solidFill>
              </a:rPr>
              <a:t>$  ls</a:t>
            </a:r>
          </a:p>
          <a:p>
            <a:endParaRPr lang="en-US" sz="1400" dirty="0">
              <a:solidFill>
                <a:schemeClr val="bg1"/>
              </a:solidFill>
            </a:endParaRPr>
          </a:p>
          <a:p>
            <a:r>
              <a:rPr lang="en-US" sz="1400" dirty="0">
                <a:solidFill>
                  <a:schemeClr val="bg1"/>
                </a:solidFill>
              </a:rPr>
              <a:t>Mode                 </a:t>
            </a:r>
            <a:r>
              <a:rPr lang="en-US" sz="1400" dirty="0" err="1">
                <a:solidFill>
                  <a:schemeClr val="bg1"/>
                </a:solidFill>
              </a:rPr>
              <a:t>LastWriteTime</a:t>
            </a:r>
            <a:r>
              <a:rPr lang="en-US" sz="1400" dirty="0">
                <a:solidFill>
                  <a:schemeClr val="bg1"/>
                </a:solidFill>
              </a:rPr>
              <a:t>         Length Name</a:t>
            </a:r>
          </a:p>
          <a:p>
            <a:r>
              <a:rPr lang="en-US" sz="1400" dirty="0">
                <a:solidFill>
                  <a:schemeClr val="bg1"/>
                </a:solidFill>
              </a:rPr>
              <a:t>----                 -------------         ------ ----</a:t>
            </a:r>
          </a:p>
          <a:p>
            <a:r>
              <a:rPr lang="en-US" sz="1400" dirty="0">
                <a:solidFill>
                  <a:schemeClr val="bg1"/>
                </a:solidFill>
              </a:rPr>
              <a:t>-a----        11/10/2021   1:32 PM             88 hello.cpp</a:t>
            </a:r>
          </a:p>
          <a:p>
            <a:r>
              <a:rPr lang="en-US" sz="1400" dirty="0">
                <a:solidFill>
                  <a:schemeClr val="bg1"/>
                </a:solidFill>
              </a:rPr>
              <a:t>-a----        11/23/2021   1:26 PM         131063 hello.exe</a:t>
            </a:r>
          </a:p>
          <a:p>
            <a:r>
              <a:rPr lang="en-US" sz="1400" dirty="0">
                <a:solidFill>
                  <a:schemeClr val="bg1"/>
                </a:solidFill>
              </a:rPr>
              <a:t>-a----        11/23/2021   1:26 PM         539060 </a:t>
            </a:r>
            <a:r>
              <a:rPr lang="en-US" sz="1400" dirty="0" err="1">
                <a:solidFill>
                  <a:schemeClr val="bg1"/>
                </a:solidFill>
              </a:rPr>
              <a:t>hello.ii</a:t>
            </a:r>
            <a:endParaRPr lang="en-US" sz="1400" dirty="0">
              <a:solidFill>
                <a:schemeClr val="bg1"/>
              </a:solidFill>
            </a:endParaRPr>
          </a:p>
          <a:p>
            <a:r>
              <a:rPr lang="en-US" sz="1400" dirty="0">
                <a:solidFill>
                  <a:schemeClr val="bg1"/>
                </a:solidFill>
              </a:rPr>
              <a:t>-a----        11/23/2021   1:26 PM           1839 </a:t>
            </a:r>
            <a:r>
              <a:rPr lang="en-US" sz="1400" dirty="0" err="1">
                <a:solidFill>
                  <a:schemeClr val="bg1"/>
                </a:solidFill>
              </a:rPr>
              <a:t>hello.o</a:t>
            </a:r>
            <a:endParaRPr lang="en-US" sz="1400" dirty="0">
              <a:solidFill>
                <a:schemeClr val="bg1"/>
              </a:solidFill>
            </a:endParaRPr>
          </a:p>
          <a:p>
            <a:r>
              <a:rPr lang="en-US" sz="1400" dirty="0">
                <a:solidFill>
                  <a:schemeClr val="bg1"/>
                </a:solidFill>
              </a:rPr>
              <a:t>-a----        11/23/2021   1:26 PM           2400 </a:t>
            </a:r>
            <a:r>
              <a:rPr lang="en-US" sz="1400" dirty="0" err="1">
                <a:solidFill>
                  <a:schemeClr val="bg1"/>
                </a:solidFill>
              </a:rPr>
              <a:t>hello.s</a:t>
            </a:r>
            <a:endParaRPr lang="en-US" sz="1400" dirty="0">
              <a:solidFill>
                <a:schemeClr val="bg1"/>
              </a:solidFill>
            </a:endParaRPr>
          </a:p>
        </p:txBody>
      </p:sp>
      <p:sp>
        <p:nvSpPr>
          <p:cNvPr id="16" name="TextBox 15">
            <a:extLst>
              <a:ext uri="{FF2B5EF4-FFF2-40B4-BE49-F238E27FC236}">
                <a16:creationId xmlns:a16="http://schemas.microsoft.com/office/drawing/2014/main" id="{4BB95B36-AE19-4110-BBE6-0D05C2F77ABC}"/>
              </a:ext>
            </a:extLst>
          </p:cNvPr>
          <p:cNvSpPr txBox="1"/>
          <p:nvPr/>
        </p:nvSpPr>
        <p:spPr>
          <a:xfrm>
            <a:off x="4240550" y="6322404"/>
            <a:ext cx="6104708" cy="307777"/>
          </a:xfrm>
          <a:prstGeom prst="rect">
            <a:avLst/>
          </a:prstGeom>
          <a:noFill/>
          <a:ln>
            <a:solidFill>
              <a:schemeClr val="accent1">
                <a:shade val="50000"/>
                <a:hueMod val="94000"/>
              </a:schemeClr>
            </a:solidFill>
          </a:ln>
        </p:spPr>
        <p:txBody>
          <a:bodyPr wrap="square">
            <a:spAutoFit/>
          </a:bodyPr>
          <a:lstStyle/>
          <a:p>
            <a:r>
              <a:rPr lang="en-US" sz="1400" dirty="0"/>
              <a:t>$  g++ -o hello.exe hello.cpp</a:t>
            </a:r>
          </a:p>
        </p:txBody>
      </p:sp>
    </p:spTree>
    <p:extLst>
      <p:ext uri="{BB962C8B-B14F-4D97-AF65-F5344CB8AC3E}">
        <p14:creationId xmlns:p14="http://schemas.microsoft.com/office/powerpoint/2010/main" val="232076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Your first C++ application (demo)</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4282083" y="1375955"/>
            <a:ext cx="5791200" cy="2585323"/>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hello.cpp</a:t>
            </a:r>
          </a:p>
          <a:p>
            <a:endParaRPr lang="en-US" dirty="0">
              <a:solidFill>
                <a:schemeClr val="bg1"/>
              </a:solidFill>
            </a:endParaRPr>
          </a:p>
          <a:p>
            <a:r>
              <a:rPr lang="en-US" dirty="0">
                <a:solidFill>
                  <a:schemeClr val="bg1"/>
                </a:solidFill>
              </a:rPr>
              <a:t>#include &lt;iostream&gt;</a:t>
            </a:r>
          </a:p>
          <a:p>
            <a:endParaRPr lang="en-US" dirty="0">
              <a:solidFill>
                <a:schemeClr val="bg1"/>
              </a:solidFill>
            </a:endParaRPr>
          </a:p>
          <a:p>
            <a:r>
              <a:rPr lang="en-US" dirty="0">
                <a:solidFill>
                  <a:schemeClr val="bg1"/>
                </a:solidFill>
              </a:rPr>
              <a:t>int main()</a:t>
            </a:r>
          </a:p>
          <a:p>
            <a:r>
              <a:rPr lang="en-US" dirty="0">
                <a:solidFill>
                  <a:schemeClr val="bg1"/>
                </a:solidFill>
              </a:rPr>
              <a:t>{</a:t>
            </a:r>
          </a:p>
          <a:p>
            <a:r>
              <a:rPr lang="en-US" dirty="0">
                <a:solidFill>
                  <a:schemeClr val="bg1"/>
                </a:solidFill>
              </a:rPr>
              <a:t>    std::</a:t>
            </a:r>
            <a:r>
              <a:rPr lang="en-US" dirty="0" err="1">
                <a:solidFill>
                  <a:schemeClr val="bg1"/>
                </a:solidFill>
              </a:rPr>
              <a:t>cout</a:t>
            </a:r>
            <a:r>
              <a:rPr lang="en-US" dirty="0">
                <a:solidFill>
                  <a:schemeClr val="bg1"/>
                </a:solidFill>
              </a:rPr>
              <a:t>  &lt;&lt; "Hello World!";</a:t>
            </a:r>
          </a:p>
          <a:p>
            <a:r>
              <a:rPr lang="en-US" dirty="0">
                <a:solidFill>
                  <a:schemeClr val="bg1"/>
                </a:solidFill>
              </a:rPr>
              <a:t>    return 0;</a:t>
            </a:r>
          </a:p>
          <a:p>
            <a:r>
              <a:rPr lang="en-US" dirty="0">
                <a:solidFill>
                  <a:schemeClr val="bg1"/>
                </a:solidFill>
              </a:rPr>
              <a:t>}</a:t>
            </a:r>
          </a:p>
        </p:txBody>
      </p:sp>
    </p:spTree>
    <p:extLst>
      <p:ext uri="{BB962C8B-B14F-4D97-AF65-F5344CB8AC3E}">
        <p14:creationId xmlns:p14="http://schemas.microsoft.com/office/powerpoint/2010/main" val="2810294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Flavors of C++ and what you have: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4282083" y="918755"/>
            <a:ext cx="7255493" cy="4247317"/>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which.cpp</a:t>
            </a:r>
          </a:p>
          <a:p>
            <a:endParaRPr lang="en-US" dirty="0">
              <a:solidFill>
                <a:schemeClr val="bg1"/>
              </a:solidFill>
            </a:endParaRPr>
          </a:p>
          <a:p>
            <a:r>
              <a:rPr lang="en-US" dirty="0">
                <a:solidFill>
                  <a:schemeClr val="bg1"/>
                </a:solidFill>
              </a:rPr>
              <a:t>#include &lt;iostream&gt;</a:t>
            </a:r>
          </a:p>
          <a:p>
            <a:endParaRPr lang="en-US" dirty="0">
              <a:solidFill>
                <a:schemeClr val="bg1"/>
              </a:solidFill>
            </a:endParaRPr>
          </a:p>
          <a:p>
            <a:r>
              <a:rPr lang="en-US" dirty="0">
                <a:solidFill>
                  <a:schemeClr val="bg1"/>
                </a:solidFill>
              </a:rPr>
              <a:t>using std::</a:t>
            </a:r>
            <a:r>
              <a:rPr lang="en-US" dirty="0" err="1">
                <a:solidFill>
                  <a:schemeClr val="bg1"/>
                </a:solidFill>
              </a:rPr>
              <a:t>cout</a:t>
            </a:r>
            <a:r>
              <a:rPr lang="en-US" dirty="0">
                <a:solidFill>
                  <a:schemeClr val="bg1"/>
                </a:solidFill>
              </a:rPr>
              <a:t>;</a:t>
            </a:r>
          </a:p>
          <a:p>
            <a:endParaRPr lang="en-US" dirty="0">
              <a:solidFill>
                <a:schemeClr val="bg1"/>
              </a:solidFill>
            </a:endParaRPr>
          </a:p>
          <a:p>
            <a:r>
              <a:rPr lang="en-US" dirty="0">
                <a:solidFill>
                  <a:schemeClr val="bg1"/>
                </a:solidFill>
              </a:rPr>
              <a:t>// Reports which version of C++ you're using</a:t>
            </a:r>
          </a:p>
          <a:p>
            <a:endParaRPr lang="en-US" dirty="0">
              <a:solidFill>
                <a:schemeClr val="bg1"/>
              </a:solidFill>
            </a:endParaRPr>
          </a:p>
          <a:p>
            <a:r>
              <a:rPr lang="en-US" dirty="0">
                <a:solidFill>
                  <a:schemeClr val="bg1"/>
                </a:solidFill>
              </a:rPr>
              <a:t>int main(){</a:t>
            </a:r>
          </a:p>
          <a:p>
            <a:r>
              <a:rPr lang="en-US" dirty="0">
                <a:solidFill>
                  <a:schemeClr val="bg1"/>
                </a:solidFill>
              </a:rPr>
              <a:t>    if (__</a:t>
            </a:r>
            <a:r>
              <a:rPr lang="en-US" dirty="0" err="1">
                <a:solidFill>
                  <a:schemeClr val="bg1"/>
                </a:solidFill>
              </a:rPr>
              <a:t>cplusplus</a:t>
            </a:r>
            <a:r>
              <a:rPr lang="en-US" dirty="0">
                <a:solidFill>
                  <a:schemeClr val="bg1"/>
                </a:solidFill>
              </a:rPr>
              <a:t> == 201703L) </a:t>
            </a:r>
            <a:r>
              <a:rPr lang="en-US" dirty="0" err="1">
                <a:solidFill>
                  <a:schemeClr val="bg1"/>
                </a:solidFill>
              </a:rPr>
              <a:t>cout</a:t>
            </a:r>
            <a:r>
              <a:rPr lang="en-US" dirty="0">
                <a:solidFill>
                  <a:schemeClr val="bg1"/>
                </a:solidFill>
              </a:rPr>
              <a:t> &lt;&lt; "C++17\n";</a:t>
            </a:r>
          </a:p>
          <a:p>
            <a:r>
              <a:rPr lang="en-US" dirty="0">
                <a:solidFill>
                  <a:schemeClr val="bg1"/>
                </a:solidFill>
              </a:rPr>
              <a:t>    else if (__</a:t>
            </a:r>
            <a:r>
              <a:rPr lang="en-US" dirty="0" err="1">
                <a:solidFill>
                  <a:schemeClr val="bg1"/>
                </a:solidFill>
              </a:rPr>
              <a:t>cplusplus</a:t>
            </a:r>
            <a:r>
              <a:rPr lang="en-US" dirty="0">
                <a:solidFill>
                  <a:schemeClr val="bg1"/>
                </a:solidFill>
              </a:rPr>
              <a:t> == 201402L) </a:t>
            </a:r>
            <a:r>
              <a:rPr lang="en-US" dirty="0" err="1">
                <a:solidFill>
                  <a:schemeClr val="bg1"/>
                </a:solidFill>
              </a:rPr>
              <a:t>cout</a:t>
            </a:r>
            <a:r>
              <a:rPr lang="en-US" dirty="0">
                <a:solidFill>
                  <a:schemeClr val="bg1"/>
                </a:solidFill>
              </a:rPr>
              <a:t> &lt;&lt; "C++14\n";</a:t>
            </a:r>
          </a:p>
          <a:p>
            <a:r>
              <a:rPr lang="en-US" dirty="0">
                <a:solidFill>
                  <a:schemeClr val="bg1"/>
                </a:solidFill>
              </a:rPr>
              <a:t>    else if (__</a:t>
            </a:r>
            <a:r>
              <a:rPr lang="en-US" dirty="0" err="1">
                <a:solidFill>
                  <a:schemeClr val="bg1"/>
                </a:solidFill>
              </a:rPr>
              <a:t>cplusplus</a:t>
            </a:r>
            <a:r>
              <a:rPr lang="en-US" dirty="0">
                <a:solidFill>
                  <a:schemeClr val="bg1"/>
                </a:solidFill>
              </a:rPr>
              <a:t> == 201103L) </a:t>
            </a:r>
            <a:r>
              <a:rPr lang="en-US" dirty="0" err="1">
                <a:solidFill>
                  <a:schemeClr val="bg1"/>
                </a:solidFill>
              </a:rPr>
              <a:t>cout</a:t>
            </a:r>
            <a:r>
              <a:rPr lang="en-US" dirty="0">
                <a:solidFill>
                  <a:schemeClr val="bg1"/>
                </a:solidFill>
              </a:rPr>
              <a:t> &lt;&lt; "C++11\n";</a:t>
            </a:r>
          </a:p>
          <a:p>
            <a:r>
              <a:rPr lang="en-US" dirty="0">
                <a:solidFill>
                  <a:schemeClr val="bg1"/>
                </a:solidFill>
              </a:rPr>
              <a:t>    else if (__</a:t>
            </a:r>
            <a:r>
              <a:rPr lang="en-US" dirty="0" err="1">
                <a:solidFill>
                  <a:schemeClr val="bg1"/>
                </a:solidFill>
              </a:rPr>
              <a:t>cplusplus</a:t>
            </a:r>
            <a:r>
              <a:rPr lang="en-US" dirty="0">
                <a:solidFill>
                  <a:schemeClr val="bg1"/>
                </a:solidFill>
              </a:rPr>
              <a:t> == 199711L) </a:t>
            </a:r>
            <a:r>
              <a:rPr lang="en-US" dirty="0" err="1">
                <a:solidFill>
                  <a:schemeClr val="bg1"/>
                </a:solidFill>
              </a:rPr>
              <a:t>cout</a:t>
            </a:r>
            <a:r>
              <a:rPr lang="en-US" dirty="0">
                <a:solidFill>
                  <a:schemeClr val="bg1"/>
                </a:solidFill>
              </a:rPr>
              <a:t> &lt;&lt; "C++98\n";</a:t>
            </a:r>
          </a:p>
          <a:p>
            <a:r>
              <a:rPr lang="en-US" dirty="0">
                <a:solidFill>
                  <a:schemeClr val="bg1"/>
                </a:solidFill>
              </a:rPr>
              <a:t>    else </a:t>
            </a:r>
            <a:r>
              <a:rPr lang="en-US" dirty="0" err="1">
                <a:solidFill>
                  <a:schemeClr val="bg1"/>
                </a:solidFill>
              </a:rPr>
              <a:t>cout</a:t>
            </a:r>
            <a:r>
              <a:rPr lang="en-US" dirty="0">
                <a:solidFill>
                  <a:schemeClr val="bg1"/>
                </a:solidFill>
              </a:rPr>
              <a:t> &lt;&lt; "pre-standard C++\n";</a:t>
            </a:r>
          </a:p>
          <a:p>
            <a:r>
              <a:rPr lang="en-US" dirty="0">
                <a:solidFill>
                  <a:schemeClr val="bg1"/>
                </a:solidFill>
              </a:rPr>
              <a:t>}</a:t>
            </a:r>
          </a:p>
        </p:txBody>
      </p:sp>
      <p:sp>
        <p:nvSpPr>
          <p:cNvPr id="6" name="Content Placeholder 3">
            <a:extLst>
              <a:ext uri="{FF2B5EF4-FFF2-40B4-BE49-F238E27FC236}">
                <a16:creationId xmlns:a16="http://schemas.microsoft.com/office/drawing/2014/main" id="{B4DDE26B-5100-4C89-9B48-40DEC50F2BCF}"/>
              </a:ext>
            </a:extLst>
          </p:cNvPr>
          <p:cNvSpPr txBox="1">
            <a:spLocks/>
          </p:cNvSpPr>
          <p:nvPr/>
        </p:nvSpPr>
        <p:spPr>
          <a:xfrm>
            <a:off x="4399648" y="5446500"/>
            <a:ext cx="6643009" cy="9854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Note:  you can work with any version  e.g., </a:t>
            </a:r>
          </a:p>
          <a:p>
            <a:pPr lvl="1"/>
            <a:r>
              <a:rPr lang="en-US" dirty="0">
                <a:solidFill>
                  <a:schemeClr val="tx1"/>
                </a:solidFill>
              </a:rPr>
              <a:t>$  g++ -o hello.exe   –std=</a:t>
            </a:r>
            <a:r>
              <a:rPr lang="en-US" dirty="0" err="1">
                <a:solidFill>
                  <a:schemeClr val="tx1"/>
                </a:solidFill>
              </a:rPr>
              <a:t>c++</a:t>
            </a:r>
            <a:r>
              <a:rPr lang="en-US" dirty="0">
                <a:solidFill>
                  <a:schemeClr val="tx1"/>
                </a:solidFill>
              </a:rPr>
              <a:t>14    hello.cpp</a:t>
            </a:r>
          </a:p>
          <a:p>
            <a:pPr marL="1143000" lvl="1"/>
            <a:endParaRPr lang="en-US" b="1" dirty="0"/>
          </a:p>
        </p:txBody>
      </p:sp>
      <p:sp>
        <p:nvSpPr>
          <p:cNvPr id="7" name="TextBox 6">
            <a:extLst>
              <a:ext uri="{FF2B5EF4-FFF2-40B4-BE49-F238E27FC236}">
                <a16:creationId xmlns:a16="http://schemas.microsoft.com/office/drawing/2014/main" id="{192733AB-95F4-4F7C-8369-3C5CA3BA6128}"/>
              </a:ext>
            </a:extLst>
          </p:cNvPr>
          <p:cNvSpPr txBox="1"/>
          <p:nvPr/>
        </p:nvSpPr>
        <p:spPr>
          <a:xfrm>
            <a:off x="4818208" y="6278100"/>
            <a:ext cx="6106884" cy="307777"/>
          </a:xfrm>
          <a:prstGeom prst="rect">
            <a:avLst/>
          </a:prstGeom>
          <a:noFill/>
        </p:spPr>
        <p:txBody>
          <a:bodyPr wrap="square">
            <a:spAutoFit/>
          </a:bodyPr>
          <a:lstStyle/>
          <a:p>
            <a:r>
              <a:rPr lang="en-US" sz="1400" dirty="0">
                <a:hlinkClick r:id="rId4">
                  <a:extLst>
                    <a:ext uri="{A12FA001-AC4F-418D-AE19-62706E023703}">
                      <ahyp:hlinkClr xmlns:ahyp="http://schemas.microsoft.com/office/drawing/2018/hyperlinkcolor" val="tx"/>
                    </a:ext>
                  </a:extLst>
                </a:hlinkClick>
              </a:rPr>
              <a:t>https://caiorss.github.io/C-Cpp-Notes/compiler-flags-options.html</a:t>
            </a:r>
            <a:endParaRPr lang="en-US" sz="1400" dirty="0"/>
          </a:p>
        </p:txBody>
      </p:sp>
    </p:spTree>
    <p:extLst>
      <p:ext uri="{BB962C8B-B14F-4D97-AF65-F5344CB8AC3E}">
        <p14:creationId xmlns:p14="http://schemas.microsoft.com/office/powerpoint/2010/main" val="1237115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765983"/>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Console-based I/O text streams</a:t>
            </a:r>
          </a:p>
          <a:p>
            <a:pPr marL="685800" lvl="1"/>
            <a:r>
              <a:rPr lang="en-US" b="1" dirty="0"/>
              <a:t>Insertion operator &lt;&lt;&lt;</a:t>
            </a:r>
          </a:p>
          <a:p>
            <a:pPr marL="685800" lvl="1"/>
            <a:r>
              <a:rPr lang="en-US" b="1" dirty="0"/>
              <a:t>extraction operator &gt;&gt;&gt;</a:t>
            </a:r>
          </a:p>
          <a:p>
            <a:pPr marL="685800" lvl="1"/>
            <a:r>
              <a:rPr lang="en-US" b="1" dirty="0"/>
              <a:t>std::</a:t>
            </a:r>
            <a:r>
              <a:rPr lang="en-US" b="1" dirty="0" err="1"/>
              <a:t>c</a:t>
            </a:r>
            <a:r>
              <a:rPr lang="en-US" b="1" dirty="0" err="1">
                <a:solidFill>
                  <a:schemeClr val="bg2">
                    <a:lumMod val="75000"/>
                  </a:schemeClr>
                </a:solidFill>
              </a:rPr>
              <a:t>in</a:t>
            </a:r>
            <a:r>
              <a:rPr lang="en-US" b="1" dirty="0">
                <a:solidFill>
                  <a:schemeClr val="bg2">
                    <a:lumMod val="75000"/>
                  </a:schemeClr>
                </a:solidFill>
              </a:rPr>
              <a:t> </a:t>
            </a:r>
          </a:p>
          <a:p>
            <a:pPr marL="685800" lvl="1"/>
            <a:r>
              <a:rPr lang="en-US" b="1" dirty="0"/>
              <a:t>std::</a:t>
            </a:r>
            <a:r>
              <a:rPr lang="en-US" b="1" dirty="0" err="1"/>
              <a:t>cout</a:t>
            </a:r>
            <a:endParaRPr lang="en-US" b="1" dirty="0"/>
          </a:p>
          <a:p>
            <a:pPr marL="685800" lvl="1"/>
            <a:r>
              <a:rPr lang="en-US" b="1" dirty="0"/>
              <a:t>std::</a:t>
            </a:r>
            <a:r>
              <a:rPr lang="en-US" b="1" dirty="0" err="1"/>
              <a:t>endl</a:t>
            </a:r>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697760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Adding dialogue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706899" y="1053226"/>
            <a:ext cx="7793376" cy="4524315"/>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hello2_anno.cpp</a:t>
            </a:r>
          </a:p>
          <a:p>
            <a:endParaRPr lang="en-US" dirty="0">
              <a:solidFill>
                <a:schemeClr val="bg1"/>
              </a:solidFill>
            </a:endParaRPr>
          </a:p>
          <a:p>
            <a:r>
              <a:rPr lang="en-US" dirty="0">
                <a:solidFill>
                  <a:schemeClr val="bg1"/>
                </a:solidFill>
              </a:rPr>
              <a:t>#include &lt;iostream&gt;             // IO </a:t>
            </a:r>
            <a:r>
              <a:rPr lang="en-US" dirty="0" err="1">
                <a:solidFill>
                  <a:schemeClr val="bg1"/>
                </a:solidFill>
              </a:rPr>
              <a:t>opps</a:t>
            </a:r>
            <a:endParaRPr lang="en-US" dirty="0">
              <a:solidFill>
                <a:schemeClr val="bg1"/>
              </a:solidFill>
            </a:endParaRPr>
          </a:p>
          <a:p>
            <a:endParaRPr lang="en-US" dirty="0">
              <a:solidFill>
                <a:schemeClr val="bg1"/>
              </a:solidFill>
            </a:endParaRPr>
          </a:p>
          <a:p>
            <a:r>
              <a:rPr lang="en-US" dirty="0">
                <a:solidFill>
                  <a:schemeClr val="bg1"/>
                </a:solidFill>
              </a:rPr>
              <a:t>using namespace std;           // full importation</a:t>
            </a:r>
          </a:p>
          <a:p>
            <a:endParaRPr lang="en-US" dirty="0">
              <a:solidFill>
                <a:schemeClr val="bg1"/>
              </a:solidFill>
            </a:endParaRPr>
          </a:p>
          <a:p>
            <a:r>
              <a:rPr lang="en-US" dirty="0">
                <a:solidFill>
                  <a:schemeClr val="bg1"/>
                </a:solidFill>
              </a:rPr>
              <a:t>int main()    {</a:t>
            </a:r>
          </a:p>
          <a:p>
            <a:endParaRPr lang="en-US" dirty="0">
              <a:solidFill>
                <a:schemeClr val="bg1"/>
              </a:solidFill>
            </a:endParaRPr>
          </a:p>
          <a:p>
            <a:r>
              <a:rPr lang="en-US" dirty="0">
                <a:solidFill>
                  <a:schemeClr val="bg1"/>
                </a:solidFill>
              </a:rPr>
              <a:t>     std::</a:t>
            </a:r>
            <a:r>
              <a:rPr lang="en-US" dirty="0" err="1">
                <a:solidFill>
                  <a:schemeClr val="bg1"/>
                </a:solidFill>
              </a:rPr>
              <a:t>cout</a:t>
            </a:r>
            <a:r>
              <a:rPr lang="en-US" dirty="0">
                <a:solidFill>
                  <a:schemeClr val="bg1"/>
                </a:solidFill>
              </a:rPr>
              <a:t> &lt;&lt; "Hello World from hello2!  You good?" &lt;&lt; </a:t>
            </a:r>
            <a:r>
              <a:rPr lang="en-US" dirty="0" err="1">
                <a:solidFill>
                  <a:schemeClr val="bg1"/>
                </a:solidFill>
              </a:rPr>
              <a:t>endl</a:t>
            </a:r>
            <a:r>
              <a:rPr lang="en-US" dirty="0">
                <a:solidFill>
                  <a:schemeClr val="bg1"/>
                </a:solidFill>
              </a:rPr>
              <a:t>;</a:t>
            </a:r>
          </a:p>
          <a:p>
            <a:endParaRPr lang="en-US" dirty="0">
              <a:solidFill>
                <a:schemeClr val="bg1"/>
              </a:solidFill>
            </a:endParaRPr>
          </a:p>
          <a:p>
            <a:r>
              <a:rPr lang="en-US" dirty="0">
                <a:solidFill>
                  <a:schemeClr val="bg1"/>
                </a:solidFill>
              </a:rPr>
              <a:t>     std::string resp = "Awesome";     // vars +  types declared</a:t>
            </a:r>
          </a:p>
          <a:p>
            <a:endParaRPr lang="en-US" dirty="0">
              <a:solidFill>
                <a:schemeClr val="bg1"/>
              </a:solidFill>
            </a:endParaRPr>
          </a:p>
          <a:p>
            <a:r>
              <a:rPr lang="en-US" dirty="0">
                <a:solidFill>
                  <a:schemeClr val="bg1"/>
                </a:solidFill>
              </a:rPr>
              <a:t>     std::</a:t>
            </a:r>
            <a:r>
              <a:rPr lang="en-US" dirty="0" err="1">
                <a:solidFill>
                  <a:schemeClr val="bg1"/>
                </a:solidFill>
              </a:rPr>
              <a:t>cout</a:t>
            </a:r>
            <a:r>
              <a:rPr lang="en-US" dirty="0">
                <a:solidFill>
                  <a:schemeClr val="bg1"/>
                </a:solidFill>
              </a:rPr>
              <a:t> &lt;&lt; "I'm delighted that you're " + resp + "!";</a:t>
            </a:r>
          </a:p>
          <a:p>
            <a:endParaRPr lang="en-US" dirty="0">
              <a:solidFill>
                <a:schemeClr val="bg1"/>
              </a:solidFill>
            </a:endParaRPr>
          </a:p>
          <a:p>
            <a:r>
              <a:rPr lang="en-US" dirty="0">
                <a:solidFill>
                  <a:schemeClr val="bg1"/>
                </a:solidFill>
              </a:rPr>
              <a:t>       return 0;</a:t>
            </a:r>
          </a:p>
          <a:p>
            <a:r>
              <a:rPr lang="en-US" dirty="0">
                <a:solidFill>
                  <a:schemeClr val="tx1">
                    <a:lumMod val="85000"/>
                  </a:schemeClr>
                </a:solidFill>
              </a:rPr>
              <a:t>}</a:t>
            </a:r>
          </a:p>
        </p:txBody>
      </p:sp>
    </p:spTree>
    <p:extLst>
      <p:ext uri="{BB962C8B-B14F-4D97-AF65-F5344CB8AC3E}">
        <p14:creationId xmlns:p14="http://schemas.microsoft.com/office/powerpoint/2010/main" val="2675495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Now you try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706899" y="1053226"/>
            <a:ext cx="7793376" cy="5632311"/>
          </a:xfrm>
          <a:prstGeom prst="rect">
            <a:avLst/>
          </a:prstGeom>
          <a:solidFill>
            <a:schemeClr val="tx1"/>
          </a:solidFill>
          <a:ln>
            <a:solidFill>
              <a:schemeClr val="accent1">
                <a:shade val="50000"/>
                <a:hueMod val="94000"/>
              </a:schemeClr>
            </a:solidFill>
          </a:ln>
        </p:spPr>
        <p:txBody>
          <a:bodyPr wrap="square" rtlCol="0">
            <a:spAutoFit/>
          </a:bodyPr>
          <a:lstStyle/>
          <a:p>
            <a:r>
              <a:rPr lang="en-US" b="0" dirty="0">
                <a:solidFill>
                  <a:schemeClr val="bg1"/>
                </a:solidFill>
                <a:effectLst/>
                <a:latin typeface="Consolas" panose="020B0609020204030204" pitchFamily="49" charset="0"/>
              </a:rPr>
              <a:t>//   file name here</a:t>
            </a: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 include libraries here (no semicolons)</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#include // </a:t>
            </a:r>
            <a:r>
              <a:rPr lang="en-US" b="0" dirty="0" err="1">
                <a:solidFill>
                  <a:schemeClr val="bg1"/>
                </a:solidFill>
                <a:effectLst/>
                <a:latin typeface="Consolas" panose="020B0609020204030204" pitchFamily="49" charset="0"/>
              </a:rPr>
              <a:t>name_of_included_library</a:t>
            </a:r>
            <a:endParaRPr lang="en-US" b="0" dirty="0">
              <a:solidFill>
                <a:schemeClr val="bg1"/>
              </a:solidFill>
              <a:effectLst/>
              <a:latin typeface="Consolas" panose="020B0609020204030204" pitchFamily="49" charset="0"/>
            </a:endParaRP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define your main </a:t>
            </a:r>
            <a:r>
              <a:rPr lang="en-US" b="0" dirty="0" err="1">
                <a:solidFill>
                  <a:schemeClr val="bg1"/>
                </a:solidFill>
                <a:effectLst/>
                <a:latin typeface="Consolas" panose="020B0609020204030204" pitchFamily="49" charset="0"/>
              </a:rPr>
              <a:t>entrypoint</a:t>
            </a:r>
            <a:r>
              <a:rPr lang="en-US" b="0" dirty="0">
                <a:solidFill>
                  <a:schemeClr val="bg1"/>
                </a:solidFill>
                <a:effectLst/>
                <a:latin typeface="Consolas" panose="020B0609020204030204" pitchFamily="49" charset="0"/>
              </a:rPr>
              <a:t> main like this</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int main()</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 the body of the main() function goes between curly braces</a:t>
            </a:r>
          </a:p>
          <a:p>
            <a:r>
              <a:rPr lang="en-US" b="0" dirty="0">
                <a:solidFill>
                  <a:schemeClr val="bg1"/>
                </a:solidFill>
                <a:effectLst/>
                <a:latin typeface="Consolas" panose="020B0609020204030204" pitchFamily="49" charset="0"/>
              </a:rPr>
              <a:t>{</a:t>
            </a:r>
          </a:p>
          <a:p>
            <a:r>
              <a:rPr lang="en-US" b="0" dirty="0">
                <a:solidFill>
                  <a:schemeClr val="bg1"/>
                </a:solidFill>
                <a:effectLst/>
                <a:latin typeface="Consolas" panose="020B0609020204030204" pitchFamily="49" charset="0"/>
              </a:rPr>
              <a:t>    // declare any variables here</a:t>
            </a: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 find out favorite baseball team and store in variable</a:t>
            </a:r>
          </a:p>
          <a:p>
            <a:r>
              <a:rPr lang="en-US" b="0" dirty="0">
                <a:solidFill>
                  <a:schemeClr val="bg1"/>
                </a:solidFill>
                <a:effectLst/>
                <a:latin typeface="Consolas" panose="020B0609020204030204" pitchFamily="49" charset="0"/>
              </a:rPr>
              <a:t>    </a:t>
            </a:r>
          </a:p>
          <a:p>
            <a:r>
              <a:rPr lang="en-US" b="0" dirty="0">
                <a:solidFill>
                  <a:schemeClr val="bg1"/>
                </a:solidFill>
                <a:effectLst/>
                <a:latin typeface="Consolas" panose="020B0609020204030204" pitchFamily="49" charset="0"/>
              </a:rPr>
              <a:t>    // write affirmative message e.g., GO Cubs !!</a:t>
            </a:r>
          </a:p>
          <a:p>
            <a:r>
              <a:rPr lang="en-US" b="0" dirty="0">
                <a:solidFill>
                  <a:schemeClr val="bg1"/>
                </a:solidFill>
                <a:effectLst/>
                <a:latin typeface="Consolas" panose="020B0609020204030204" pitchFamily="49" charset="0"/>
              </a:rPr>
              <a:t>    </a:t>
            </a:r>
          </a:p>
          <a:p>
            <a:r>
              <a:rPr lang="en-US" b="0" dirty="0">
                <a:solidFill>
                  <a:schemeClr val="bg1"/>
                </a:solidFill>
                <a:effectLst/>
                <a:latin typeface="Consolas" panose="020B0609020204030204" pitchFamily="49" charset="0"/>
              </a:rPr>
              <a:t>    // return 0 for success</a:t>
            </a:r>
          </a:p>
          <a:p>
            <a:r>
              <a:rPr lang="en-US"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4175531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626072" cy="5243052"/>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sz="2000" b="1" u="none" strike="noStrike" dirty="0">
                <a:solidFill>
                  <a:schemeClr val="bg2">
                    <a:lumMod val="75000"/>
                  </a:schemeClr>
                </a:solidFill>
              </a:rPr>
              <a:t>Welcome !!!</a:t>
            </a:r>
          </a:p>
          <a:p>
            <a:pPr marL="6858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Student and faculty introductions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Logistics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Questions??  YES!!  Questions!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Platforms and tech</a:t>
            </a:r>
          </a:p>
          <a:p>
            <a:pPr marL="1600200" lvl="2">
              <a:spcBef>
                <a:spcPct val="20000"/>
              </a:spcBef>
              <a:spcAft>
                <a:spcPts val="600"/>
              </a:spcAft>
              <a:buClr>
                <a:schemeClr val="tx1"/>
              </a:buClr>
              <a:buSzPct val="80000"/>
              <a:buFont typeface="Wingdings 3" panose="05040102010807070707" pitchFamily="18" charset="2"/>
              <a:buChar char=""/>
            </a:pPr>
            <a:r>
              <a:rPr lang="en-US" sz="2000" b="1" dirty="0" err="1">
                <a:solidFill>
                  <a:schemeClr val="bg2">
                    <a:lumMod val="75000"/>
                  </a:schemeClr>
                </a:solidFill>
              </a:rPr>
              <a:t>CodingRooms</a:t>
            </a:r>
            <a:r>
              <a:rPr lang="en-US" sz="2000" b="1" dirty="0">
                <a:solidFill>
                  <a:schemeClr val="bg2">
                    <a:lumMod val="75000"/>
                  </a:schemeClr>
                </a:solidFill>
              </a:rPr>
              <a:t> (self-contained)</a:t>
            </a:r>
          </a:p>
          <a:p>
            <a:pPr marL="1600200" lvl="2">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BYOD</a:t>
            </a:r>
          </a:p>
          <a:p>
            <a:pPr marL="1600200" lvl="2">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Slack</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Schedule, breaks, lunch, etc.</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Overall goals for the class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Today’s topics</a:t>
            </a:r>
          </a:p>
          <a:p>
            <a:pPr marL="68580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grpSp>
        <p:nvGrpSpPr>
          <p:cNvPr id="12" name="Group 11">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345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Adding calculations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30706" y="689788"/>
            <a:ext cx="8377518" cy="5693866"/>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hello4_ints.cpp</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 part of the standard library </a:t>
            </a:r>
          </a:p>
          <a:p>
            <a:r>
              <a:rPr lang="en-US" sz="1400" b="0" dirty="0">
                <a:solidFill>
                  <a:schemeClr val="bg1"/>
                </a:solidFill>
                <a:effectLst/>
                <a:latin typeface="Consolas" panose="020B0609020204030204" pitchFamily="49" charset="0"/>
              </a:rPr>
              <a:t>#include &lt;string&gt;      // also part of the standard library</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std::string resp;</a:t>
            </a:r>
          </a:p>
          <a:p>
            <a:r>
              <a:rPr lang="en-US" sz="1400" b="0" dirty="0">
                <a:solidFill>
                  <a:schemeClr val="bg1"/>
                </a:solidFill>
                <a:effectLst/>
                <a:latin typeface="Consolas" panose="020B0609020204030204" pitchFamily="49" charset="0"/>
              </a:rPr>
              <a:t>    int age;</a:t>
            </a:r>
          </a:p>
          <a:p>
            <a:r>
              <a:rPr lang="en-US" sz="1400" b="0" dirty="0">
                <a:solidFill>
                  <a:schemeClr val="bg1"/>
                </a:solidFill>
                <a:effectLst/>
                <a:latin typeface="Consolas" panose="020B0609020204030204" pitchFamily="49" charset="0"/>
              </a:rPr>
              <a:t>    int days;</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"How are you  ?"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getline</a:t>
            </a:r>
            <a:r>
              <a:rPr lang="en-US" sz="1400" b="0" dirty="0">
                <a:solidFill>
                  <a:schemeClr val="bg1"/>
                </a:solidFill>
                <a:effectLst/>
                <a:latin typeface="Consolas" panose="020B0609020204030204" pitchFamily="49" charset="0"/>
              </a:rPr>
              <a:t>(std::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&gt;&gt; std::</a:t>
            </a:r>
            <a:r>
              <a:rPr lang="en-US" sz="1400" b="0" dirty="0" err="1">
                <a:solidFill>
                  <a:schemeClr val="bg1"/>
                </a:solidFill>
                <a:effectLst/>
                <a:latin typeface="Consolas" panose="020B0609020204030204" pitchFamily="49" charset="0"/>
              </a:rPr>
              <a:t>ws</a:t>
            </a:r>
            <a:r>
              <a:rPr lang="en-US" sz="1400" b="0" dirty="0">
                <a:solidFill>
                  <a:schemeClr val="bg1"/>
                </a:solidFill>
                <a:effectLst/>
                <a:latin typeface="Consolas" panose="020B0609020204030204" pitchFamily="49" charset="0"/>
              </a:rPr>
              <a:t>, resp);  // </a:t>
            </a:r>
            <a:r>
              <a:rPr lang="en-US" sz="1400" b="0" dirty="0" err="1">
                <a:solidFill>
                  <a:schemeClr val="bg1"/>
                </a:solidFill>
                <a:effectLst/>
                <a:latin typeface="Consolas" panose="020B0609020204030204" pitchFamily="49" charset="0"/>
              </a:rPr>
              <a:t>ws</a:t>
            </a:r>
            <a:r>
              <a:rPr lang="en-US" sz="1400" dirty="0">
                <a:solidFill>
                  <a:schemeClr val="bg1"/>
                </a:solidFill>
                <a:latin typeface="Consolas" panose="020B0609020204030204" pitchFamily="49" charset="0"/>
              </a:rPr>
              <a:t>=whitespace </a:t>
            </a:r>
            <a:r>
              <a:rPr lang="en-US" sz="1400" dirty="0" err="1">
                <a:solidFill>
                  <a:schemeClr val="bg1"/>
                </a:solidFill>
                <a:latin typeface="Consolas" panose="020B0609020204030204" pitchFamily="49" charset="0"/>
              </a:rPr>
              <a:t>manip</a:t>
            </a:r>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&lt;string&gt;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&lt;&lt; resp;</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"I'm delighted that you're " + resp + "!\n";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"How old are you?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&gt;&gt; age;</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"So you're " &lt;&lt; age &lt;&lt; "  That's "  &lt;&lt; age * 365.25 &lt;&lt; " days.\n";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days = age * 365.25;</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"Days is specified as an integer, remembered as:  " &lt;&lt; days;</a:t>
            </a:r>
          </a:p>
          <a:p>
            <a:r>
              <a:rPr lang="en-US" sz="1400" b="0" dirty="0">
                <a:solidFill>
                  <a:schemeClr val="bg1"/>
                </a:solidFill>
                <a:effectLst/>
                <a:latin typeface="Consolas" panose="020B0609020204030204" pitchFamily="49" charset="0"/>
              </a:rPr>
              <a:t>    return 0;</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069952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2595282"/>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a:t>
            </a:r>
          </a:p>
          <a:p>
            <a:pPr marL="685800" lvl="1"/>
            <a:r>
              <a:rPr lang="en-US" b="1" dirty="0"/>
              <a:t>use against any stream with the &lt;&lt; operator</a:t>
            </a:r>
          </a:p>
          <a:p>
            <a:pPr marL="685800" lvl="1"/>
            <a:r>
              <a:rPr lang="en-US" b="1" dirty="0"/>
              <a:t>you can also set flags manually</a:t>
            </a:r>
          </a:p>
          <a:p>
            <a:pPr marL="685800" lvl="1"/>
            <a:r>
              <a:rPr lang="en-US" b="1" dirty="0"/>
              <a:t>... either way, you’re creating settings on the  base stream class (</a:t>
            </a:r>
            <a:r>
              <a:rPr lang="en-US" b="1" dirty="0" err="1"/>
              <a:t>ios_base</a:t>
            </a:r>
            <a:r>
              <a:rPr lang="en-US" b="1" dirty="0"/>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97941" y="2814423"/>
            <a:ext cx="8377518" cy="3539430"/>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hello5_manipulators.cpp</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#include &lt;iostream&gt;    // all these are in the standard library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 where manipulators live</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cmath</a:t>
            </a:r>
            <a:r>
              <a:rPr lang="en-US" sz="1400" b="0" dirty="0">
                <a:solidFill>
                  <a:schemeClr val="bg1"/>
                </a:solidFill>
                <a:effectLst/>
                <a:latin typeface="Consolas" panose="020B0609020204030204" pitchFamily="49" charset="0"/>
              </a:rPr>
              <a:t>&gt;       // where a lot of math functions live</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const long double pi = std::</a:t>
            </a:r>
            <a:r>
              <a:rPr lang="en-US" sz="1400" b="0" dirty="0" err="1">
                <a:solidFill>
                  <a:schemeClr val="bg1"/>
                </a:solidFill>
                <a:effectLst/>
                <a:latin typeface="Consolas" panose="020B0609020204030204" pitchFamily="49" charset="0"/>
              </a:rPr>
              <a:t>acos</a:t>
            </a:r>
            <a:r>
              <a:rPr lang="en-US" sz="1400" b="0" dirty="0">
                <a:solidFill>
                  <a:schemeClr val="bg1"/>
                </a:solidFill>
                <a:effectLst/>
                <a:latin typeface="Consolas" panose="020B0609020204030204" pitchFamily="49" charset="0"/>
              </a:rPr>
              <a:t>(-1.L);    //  long int</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"default precision (6): " &lt;&lt; pi &lt;&lt; '\n';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setprecision</a:t>
            </a:r>
            <a:r>
              <a:rPr lang="en-US" sz="1400" b="0" dirty="0">
                <a:solidFill>
                  <a:schemeClr val="bg1"/>
                </a:solidFill>
                <a:effectLst/>
                <a:latin typeface="Consolas" panose="020B0609020204030204" pitchFamily="49" charset="0"/>
              </a:rPr>
              <a:t>(10): " &lt;&lt; std::</a:t>
            </a:r>
            <a:r>
              <a:rPr lang="en-US" sz="1400" b="0" dirty="0" err="1">
                <a:solidFill>
                  <a:schemeClr val="bg1"/>
                </a:solidFill>
                <a:effectLst/>
                <a:latin typeface="Consolas" panose="020B0609020204030204" pitchFamily="49" charset="0"/>
              </a:rPr>
              <a:t>setprecision</a:t>
            </a:r>
            <a:r>
              <a:rPr lang="en-US" sz="1400" b="0" dirty="0">
                <a:solidFill>
                  <a:schemeClr val="bg1"/>
                </a:solidFill>
                <a:effectLst/>
                <a:latin typeface="Consolas" panose="020B0609020204030204" pitchFamily="49" charset="0"/>
              </a:rPr>
              <a:t>(10) &lt;&lt; pi &lt;&lt; '\n';    </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return 0;</a:t>
            </a:r>
          </a:p>
          <a:p>
            <a:r>
              <a:rPr lang="en-US" sz="1400" dirty="0">
                <a:solidFill>
                  <a:schemeClr val="bg1"/>
                </a:solidFill>
                <a:latin typeface="Consolas" panose="020B0609020204030204" pitchFamily="49" charset="0"/>
              </a:rPr>
              <a:t>}</a:t>
            </a:r>
            <a:endParaRPr lang="en-US" sz="14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976837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35871" y="290691"/>
            <a:ext cx="6643009" cy="985489"/>
          </a:xfrm>
          <a:prstGeom prst="rect">
            <a:avLst/>
          </a:prstGeom>
        </p:spPr>
        <p:txBody>
          <a:bodyPr vert="horz" lIns="91440" tIns="45720" rIns="91440" bIns="45720" rtlCol="0" anchor="ctr">
            <a:normAutofit fontScale="92500" lnSpcReduction="2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 (continued)</a:t>
            </a:r>
          </a:p>
          <a:p>
            <a:pPr marL="685800" lvl="1"/>
            <a:r>
              <a:rPr lang="en-US" b="1" dirty="0"/>
              <a:t>lots of options, including formatting and display of Boolean values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29257" y="1276180"/>
            <a:ext cx="8377518" cy="3970318"/>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hello6_manipulators.cpp</a:t>
            </a:r>
          </a:p>
          <a:p>
            <a:endParaRPr lang="en-US" sz="1400" dirty="0">
              <a:solidFill>
                <a:schemeClr val="bg1"/>
              </a:solidFill>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 all these are in the standard library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 where manipulators live</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const long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 132323.0;</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showpos</a:t>
            </a:r>
            <a:r>
              <a:rPr lang="en-US" sz="1400" b="0" dirty="0">
                <a:solidFill>
                  <a:schemeClr val="bg1"/>
                </a:solidFill>
                <a:effectLst/>
                <a:latin typeface="Consolas" panose="020B0609020204030204" pitchFamily="49" charset="0"/>
              </a:rPr>
              <a:t>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std::hex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std::oct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true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boolalpha</a:t>
            </a:r>
            <a:r>
              <a:rPr lang="en-US" sz="1400" b="0" dirty="0">
                <a:solidFill>
                  <a:schemeClr val="bg1"/>
                </a:solidFill>
                <a:effectLst/>
                <a:latin typeface="Consolas" panose="020B0609020204030204" pitchFamily="49" charset="0"/>
              </a:rPr>
              <a:t> &lt;&lt; true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return 0;</a:t>
            </a:r>
          </a:p>
          <a:p>
            <a:r>
              <a:rPr lang="en-US" sz="1400" b="0" dirty="0">
                <a:solidFill>
                  <a:schemeClr val="bg1"/>
                </a:solidFill>
                <a:effectLst/>
                <a:latin typeface="Consolas" panose="020B0609020204030204" pitchFamily="49" charset="0"/>
              </a:rPr>
              <a:t>}</a:t>
            </a:r>
          </a:p>
        </p:txBody>
      </p:sp>
      <p:sp>
        <p:nvSpPr>
          <p:cNvPr id="6" name="TextBox 5">
            <a:hlinkClick r:id="rId4"/>
            <a:extLst>
              <a:ext uri="{FF2B5EF4-FFF2-40B4-BE49-F238E27FC236}">
                <a16:creationId xmlns:a16="http://schemas.microsoft.com/office/drawing/2014/main" id="{36C511AF-6BE5-4587-8209-6FB76C89D8F3}"/>
              </a:ext>
            </a:extLst>
          </p:cNvPr>
          <p:cNvSpPr txBox="1"/>
          <p:nvPr/>
        </p:nvSpPr>
        <p:spPr>
          <a:xfrm>
            <a:off x="3629257" y="5537190"/>
            <a:ext cx="7121023" cy="369332"/>
          </a:xfrm>
          <a:prstGeom prst="rect">
            <a:avLst/>
          </a:prstGeom>
          <a:noFill/>
        </p:spPr>
        <p:txBody>
          <a:bodyPr wrap="square">
            <a:spAutoFit/>
          </a:bodyPr>
          <a:lstStyle/>
          <a:p>
            <a:r>
              <a:rPr lang="en-US" dirty="0"/>
              <a:t>https://www.cplusplus.com/reference/library/manipulators/</a:t>
            </a:r>
          </a:p>
        </p:txBody>
      </p:sp>
    </p:spTree>
    <p:extLst>
      <p:ext uri="{BB962C8B-B14F-4D97-AF65-F5344CB8AC3E}">
        <p14:creationId xmlns:p14="http://schemas.microsoft.com/office/powerpoint/2010/main" val="3194454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 (continued)</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30706" y="689788"/>
            <a:ext cx="8377518" cy="3323987"/>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hello7_manipulators.cpp</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 {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std::left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(12) &lt;&lt; "Univ. </a:t>
            </a:r>
            <a:r>
              <a:rPr lang="en-US" sz="1400" b="0" dirty="0" err="1">
                <a:solidFill>
                  <a:schemeClr val="bg1"/>
                </a:solidFill>
                <a:effectLst/>
                <a:latin typeface="Consolas" panose="020B0609020204030204" pitchFamily="49" charset="0"/>
              </a:rPr>
              <a:t>Mich</a:t>
            </a:r>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&lt;&lt; std::right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(3) &lt;&lt; 42             </a:t>
            </a:r>
          </a:p>
          <a:p>
            <a:r>
              <a:rPr lang="en-US" sz="1400" b="0" dirty="0">
                <a:solidFill>
                  <a:schemeClr val="bg1"/>
                </a:solidFill>
                <a:effectLst/>
                <a:latin typeface="Consolas" panose="020B0609020204030204" pitchFamily="49" charset="0"/>
              </a:rPr>
              <a:t>    &lt;&lt; '\n';   </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std::left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(12) &lt;&lt; "Ohio State"             </a:t>
            </a:r>
          </a:p>
          <a:p>
            <a:r>
              <a:rPr lang="en-US" sz="1400" b="0" dirty="0">
                <a:solidFill>
                  <a:schemeClr val="bg1"/>
                </a:solidFill>
                <a:effectLst/>
                <a:latin typeface="Consolas" panose="020B0609020204030204" pitchFamily="49" charset="0"/>
              </a:rPr>
              <a:t>    &lt;&lt; std::right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(3) </a:t>
            </a:r>
          </a:p>
          <a:p>
            <a:r>
              <a:rPr lang="en-US" sz="1400" b="0" dirty="0">
                <a:solidFill>
                  <a:schemeClr val="bg1"/>
                </a:solidFill>
                <a:effectLst/>
                <a:latin typeface="Consolas" panose="020B0609020204030204" pitchFamily="49" charset="0"/>
              </a:rPr>
              <a:t>    &lt;&lt; 27             </a:t>
            </a:r>
          </a:p>
          <a:p>
            <a:r>
              <a:rPr lang="en-US" sz="1400" b="0" dirty="0">
                <a:solidFill>
                  <a:schemeClr val="bg1"/>
                </a:solidFill>
                <a:effectLst/>
                <a:latin typeface="Consolas" panose="020B0609020204030204" pitchFamily="49" charset="0"/>
              </a:rPr>
              <a:t>    &lt;&lt; '\n'; </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844072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335894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 try -  Part 1</a:t>
            </a:r>
          </a:p>
          <a:p>
            <a:pPr marL="228600" marR="0">
              <a:spcBef>
                <a:spcPct val="20000"/>
              </a:spcBef>
              <a:spcAft>
                <a:spcPts val="600"/>
              </a:spcAft>
              <a:buClr>
                <a:schemeClr val="tx1"/>
              </a:buClr>
              <a:buSzPct val="80000"/>
              <a:buFont typeface="Wingdings 3" panose="05040102010807070707" pitchFamily="18" charset="2"/>
              <a:buChar char=""/>
            </a:pPr>
            <a:r>
              <a:rPr lang="en-US" b="1" dirty="0"/>
              <a:t>Ask the user how big the largest-ever fish they ever caught was.</a:t>
            </a:r>
          </a:p>
          <a:p>
            <a:pPr marL="228600" marR="0">
              <a:spcBef>
                <a:spcPct val="20000"/>
              </a:spcBef>
              <a:spcAft>
                <a:spcPts val="600"/>
              </a:spcAft>
              <a:buClr>
                <a:schemeClr val="tx1"/>
              </a:buClr>
              <a:buSzPct val="80000"/>
              <a:buFont typeface="Wingdings 3" panose="05040102010807070707" pitchFamily="18" charset="2"/>
              <a:buChar char=""/>
            </a:pPr>
            <a:r>
              <a:rPr lang="en-US" b="1" dirty="0"/>
              <a:t>Set a variable in your code to hold that value.</a:t>
            </a:r>
          </a:p>
          <a:p>
            <a:pPr marL="228600" marR="0">
              <a:spcBef>
                <a:spcPct val="20000"/>
              </a:spcBef>
              <a:spcAft>
                <a:spcPts val="600"/>
              </a:spcAft>
              <a:buClr>
                <a:schemeClr val="tx1"/>
              </a:buClr>
              <a:buSzPct val="80000"/>
              <a:buFont typeface="Wingdings 3" panose="05040102010807070707" pitchFamily="18" charset="2"/>
              <a:buChar char=""/>
            </a:pPr>
            <a:r>
              <a:rPr lang="en-US" b="1" dirty="0"/>
              <a:t>Report back to the user 75% of the stated length of the fish.</a:t>
            </a:r>
          </a:p>
          <a:p>
            <a:pPr marL="228600" marR="0">
              <a:spcBef>
                <a:spcPct val="20000"/>
              </a:spcBef>
              <a:spcAft>
                <a:spcPts val="600"/>
              </a:spcAft>
              <a:buClr>
                <a:schemeClr val="tx1"/>
              </a:buClr>
              <a:buSzPct val="80000"/>
              <a:buFont typeface="Wingdings 3" panose="05040102010807070707" pitchFamily="18" charset="2"/>
              <a:buChar char=""/>
            </a:pPr>
            <a:r>
              <a:rPr lang="en-US" b="1" dirty="0"/>
              <a:t>(snarky comment is optional) .</a:t>
            </a:r>
          </a:p>
          <a:p>
            <a:pPr marL="228600" marR="0">
              <a:spcBef>
                <a:spcPct val="20000"/>
              </a:spcBef>
              <a:spcAft>
                <a:spcPts val="600"/>
              </a:spcAft>
              <a:buClr>
                <a:schemeClr val="tx1"/>
              </a:buClr>
              <a:buSzPct val="80000"/>
              <a:buFont typeface="Wingdings 3" panose="05040102010807070707" pitchFamily="18" charset="2"/>
              <a:buChar char=""/>
            </a:pPr>
            <a:r>
              <a:rPr lang="en-US" b="1" dirty="0"/>
              <a:t>return 0 if successful.</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910910" y="3671029"/>
            <a:ext cx="7793376" cy="2462213"/>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file name here as a comment</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include libraries here (no semicolons)</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 librar</a:t>
            </a:r>
            <a:r>
              <a:rPr lang="en-US" sz="1400" dirty="0">
                <a:solidFill>
                  <a:schemeClr val="bg1"/>
                </a:solidFill>
                <a:latin typeface="Consolas" panose="020B0609020204030204" pitchFamily="49" charset="0"/>
              </a:rPr>
              <a:t>y name(s), one per line</a:t>
            </a:r>
            <a:endParaRPr lang="en-US" sz="1400" b="0" dirty="0">
              <a:solidFill>
                <a:schemeClr val="bg1"/>
              </a:solidFill>
              <a:effectLst/>
              <a:latin typeface="Consolas" panose="020B0609020204030204" pitchFamily="49" charset="0"/>
            </a:endParaRP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the body of the main() function goes between curly braces</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606239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3695136"/>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Now you try -Part 2</a:t>
            </a:r>
          </a:p>
          <a:p>
            <a:pPr marL="228600" marR="0">
              <a:spcBef>
                <a:spcPct val="20000"/>
              </a:spcBef>
              <a:spcAft>
                <a:spcPts val="600"/>
              </a:spcAft>
              <a:buClr>
                <a:schemeClr val="tx1"/>
              </a:buClr>
              <a:buSzPct val="80000"/>
              <a:buFont typeface="Wingdings 3" panose="05040102010807070707" pitchFamily="18" charset="2"/>
              <a:buChar char=""/>
            </a:pPr>
            <a:endParaRPr lang="en-US" b="1" dirty="0"/>
          </a:p>
          <a:p>
            <a:pPr marL="228600" marR="0">
              <a:spcBef>
                <a:spcPct val="20000"/>
              </a:spcBef>
              <a:spcAft>
                <a:spcPts val="600"/>
              </a:spcAft>
              <a:buClr>
                <a:schemeClr val="tx1"/>
              </a:buClr>
              <a:buSzPct val="80000"/>
              <a:buFont typeface="Wingdings 3" panose="05040102010807070707" pitchFamily="18" charset="2"/>
              <a:buChar char=""/>
            </a:pPr>
            <a:r>
              <a:rPr lang="en-US" b="1" dirty="0"/>
              <a:t>See if you can extend the ‘football scores’ code in hello7_manipulators.cpp to include:</a:t>
            </a:r>
          </a:p>
          <a:p>
            <a:pPr marL="685800" lvl="1"/>
            <a:r>
              <a:rPr lang="en-US" b="1" dirty="0"/>
              <a:t> a header row </a:t>
            </a:r>
          </a:p>
          <a:p>
            <a:pPr marL="685800" lvl="1"/>
            <a:r>
              <a:rPr lang="en-US" b="1" dirty="0"/>
              <a:t>extra columns for each quarters points</a:t>
            </a:r>
          </a:p>
          <a:p>
            <a:pPr marL="400050" lvl="1" indent="0">
              <a:buNone/>
            </a:pPr>
            <a:endParaRPr lang="en-US" b="1" dirty="0"/>
          </a:p>
          <a:p>
            <a:pPr marL="400050" lvl="1" indent="0">
              <a:buNone/>
            </a:pPr>
            <a:r>
              <a:rPr lang="en-US" b="1" dirty="0"/>
              <a:t>Output might look like this: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881711" y="4397188"/>
            <a:ext cx="7793376" cy="738664"/>
          </a:xfrm>
          <a:prstGeom prst="rect">
            <a:avLst/>
          </a:prstGeom>
          <a:solidFill>
            <a:schemeClr val="tx1"/>
          </a:solidFill>
          <a:ln>
            <a:solidFill>
              <a:schemeClr val="accent1">
                <a:shade val="50000"/>
                <a:hueMod val="94000"/>
              </a:schemeClr>
            </a:solidFill>
          </a:ln>
        </p:spPr>
        <p:txBody>
          <a:bodyPr wrap="square" rtlCol="0">
            <a:spAutoFit/>
          </a:bodyPr>
          <a:lstStyle/>
          <a:p>
            <a:r>
              <a:rPr lang="de-DE" sz="1400" b="0" dirty="0">
                <a:solidFill>
                  <a:schemeClr val="bg1"/>
                </a:solidFill>
                <a:effectLst/>
                <a:latin typeface="Consolas" panose="020B0609020204030204" pitchFamily="49" charset="0"/>
              </a:rPr>
              <a:t>              1  2  3  4  T</a:t>
            </a:r>
          </a:p>
          <a:p>
            <a:r>
              <a:rPr lang="de-DE" sz="1400" b="0" dirty="0">
                <a:solidFill>
                  <a:schemeClr val="bg1"/>
                </a:solidFill>
                <a:effectLst/>
                <a:latin typeface="Consolas" panose="020B0609020204030204" pitchFamily="49" charset="0"/>
              </a:rPr>
              <a:t>Univ. Mich    7  7 14 14 42</a:t>
            </a:r>
          </a:p>
          <a:p>
            <a:r>
              <a:rPr lang="de-DE" sz="1400" b="0" dirty="0">
                <a:solidFill>
                  <a:schemeClr val="bg1"/>
                </a:solidFill>
                <a:effectLst/>
                <a:latin typeface="Consolas" panose="020B0609020204030204" pitchFamily="49" charset="0"/>
              </a:rPr>
              <a:t>Ohio State    3 10  0 14 27</a:t>
            </a:r>
            <a:endParaRPr lang="en-US" sz="14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017078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7"/>
            <a:ext cx="7169688" cy="526139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Standard library</a:t>
            </a:r>
          </a:p>
          <a:p>
            <a:pPr marL="685800" lvl="1"/>
            <a:r>
              <a:rPr lang="en-US" b="1" dirty="0"/>
              <a:t>General term for core tools</a:t>
            </a:r>
          </a:p>
          <a:p>
            <a:pPr marL="685800" lvl="1"/>
            <a:r>
              <a:rPr lang="en-US" b="1" dirty="0">
                <a:solidFill>
                  <a:schemeClr val="bg2">
                    <a:lumMod val="75000"/>
                  </a:schemeClr>
                </a:solidFill>
              </a:rPr>
              <a:t>Namespace is “std”</a:t>
            </a:r>
          </a:p>
          <a:p>
            <a:pPr marL="685800" lvl="1"/>
            <a:r>
              <a:rPr lang="en-US" b="1" dirty="0">
                <a:solidFill>
                  <a:schemeClr val="bg2">
                    <a:lumMod val="75000"/>
                  </a:schemeClr>
                </a:solidFill>
              </a:rPr>
              <a:t>Other libraries extend th</a:t>
            </a:r>
            <a:r>
              <a:rPr lang="en-US" b="1" dirty="0"/>
              <a:t>e language, but are not core</a:t>
            </a:r>
            <a:endParaRPr lang="en-US" b="1" dirty="0">
              <a:solidFill>
                <a:schemeClr val="bg2">
                  <a:lumMod val="75000"/>
                </a:schemeClr>
              </a:solidFill>
            </a:endParaRPr>
          </a:p>
          <a:p>
            <a:pPr marL="1143000" lvl="2"/>
            <a:r>
              <a:rPr lang="en-US" b="1" dirty="0">
                <a:solidFill>
                  <a:schemeClr val="bg2">
                    <a:lumMod val="75000"/>
                  </a:schemeClr>
                </a:solidFill>
                <a:hlinkClick r:id="rId2"/>
              </a:rPr>
              <a:t>https://en.wikipedia.org/wiki/C++_Standard_Library</a:t>
            </a:r>
            <a:endParaRPr lang="en-US" b="1" dirty="0">
              <a:solidFill>
                <a:schemeClr val="bg2">
                  <a:lumMod val="75000"/>
                </a:schemeClr>
              </a:solidFill>
            </a:endParaRPr>
          </a:p>
          <a:p>
            <a:pPr marL="685800" lvl="1"/>
            <a:r>
              <a:rPr lang="en-US" b="1" dirty="0">
                <a:solidFill>
                  <a:schemeClr val="bg2">
                    <a:lumMod val="75000"/>
                  </a:schemeClr>
                </a:solidFill>
              </a:rPr>
              <a:t>Incorporates C standard library w/ mangled names </a:t>
            </a:r>
          </a:p>
          <a:p>
            <a:pPr marL="1143000" lvl="2"/>
            <a:r>
              <a:rPr lang="en-US" b="1" dirty="0">
                <a:solidFill>
                  <a:schemeClr val="bg2">
                    <a:lumMod val="75000"/>
                  </a:schemeClr>
                </a:solidFill>
              </a:rPr>
              <a:t>&lt;</a:t>
            </a:r>
            <a:r>
              <a:rPr lang="en-US" b="1" dirty="0" err="1">
                <a:solidFill>
                  <a:schemeClr val="bg2">
                    <a:lumMod val="75000"/>
                  </a:schemeClr>
                </a:solidFill>
              </a:rPr>
              <a:t>math.h</a:t>
            </a:r>
            <a:r>
              <a:rPr lang="en-US" b="1" dirty="0">
                <a:solidFill>
                  <a:schemeClr val="bg2">
                    <a:lumMod val="75000"/>
                  </a:schemeClr>
                </a:solidFill>
              </a:rPr>
              <a:t>&gt; --&gt; &lt;</a:t>
            </a:r>
            <a:r>
              <a:rPr lang="en-US" b="1" dirty="0" err="1">
                <a:solidFill>
                  <a:schemeClr val="bg2">
                    <a:lumMod val="75000"/>
                  </a:schemeClr>
                </a:solidFill>
              </a:rPr>
              <a:t>cmath</a:t>
            </a:r>
            <a:r>
              <a:rPr lang="en-US" b="1" dirty="0">
                <a:solidFill>
                  <a:schemeClr val="bg2">
                    <a:lumMod val="75000"/>
                  </a:schemeClr>
                </a:solidFill>
              </a:rPr>
              <a:t>&gt;</a:t>
            </a:r>
          </a:p>
          <a:p>
            <a:pPr marL="1143000" lvl="2"/>
            <a:r>
              <a:rPr lang="en-US" b="1" dirty="0">
                <a:solidFill>
                  <a:schemeClr val="bg2">
                    <a:lumMod val="75000"/>
                  </a:schemeClr>
                </a:solidFill>
                <a:hlinkClick r:id="rId3"/>
              </a:rPr>
              <a:t>https://en.wikipedia.org/wiki/C_standard_library</a:t>
            </a:r>
            <a:endParaRPr lang="en-US" b="1" dirty="0"/>
          </a:p>
          <a:p>
            <a:pPr marL="685800" lvl="1"/>
            <a:r>
              <a:rPr lang="en-US" b="1" dirty="0">
                <a:solidFill>
                  <a:schemeClr val="bg2">
                    <a:lumMod val="75000"/>
                  </a:schemeClr>
                </a:solidFill>
              </a:rPr>
              <a:t>We can access elements with statements like:</a:t>
            </a:r>
          </a:p>
          <a:p>
            <a:pPr marL="1143000" lvl="2"/>
            <a:r>
              <a:rPr lang="en-US" b="1" dirty="0"/>
              <a:t>#include &lt;iostream&gt;</a:t>
            </a:r>
          </a:p>
          <a:p>
            <a:pPr marL="1143000" lvl="2"/>
            <a:r>
              <a:rPr lang="en-US" b="1" dirty="0"/>
              <a:t>u</a:t>
            </a:r>
            <a:r>
              <a:rPr lang="en-US" b="1" dirty="0">
                <a:solidFill>
                  <a:schemeClr val="bg2">
                    <a:lumMod val="75000"/>
                  </a:schemeClr>
                </a:solidFill>
              </a:rPr>
              <a:t>sing std::</a:t>
            </a:r>
            <a:r>
              <a:rPr lang="en-US" b="1" dirty="0" err="1">
                <a:solidFill>
                  <a:schemeClr val="bg2">
                    <a:lumMod val="75000"/>
                  </a:schemeClr>
                </a:solidFill>
              </a:rPr>
              <a:t>cout</a:t>
            </a:r>
            <a:r>
              <a:rPr lang="en-US" b="1" dirty="0">
                <a:solidFill>
                  <a:schemeClr val="bg2">
                    <a:lumMod val="75000"/>
                  </a:schemeClr>
                </a:solidFill>
              </a:rPr>
              <a:t>;</a:t>
            </a:r>
          </a:p>
          <a:p>
            <a:pPr marL="685800" lvl="1"/>
            <a:r>
              <a:rPr lang="en-US" b="1" dirty="0"/>
              <a:t>Examples:</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4"/>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188BC9FF-03A1-464A-8A73-2A49365FF767}"/>
              </a:ext>
            </a:extLst>
          </p:cNvPr>
          <p:cNvGraphicFramePr>
            <a:graphicFrameLocks noGrp="1"/>
          </p:cNvGraphicFramePr>
          <p:nvPr>
            <p:extLst>
              <p:ext uri="{D42A27DB-BD31-4B8C-83A1-F6EECF244321}">
                <p14:modId xmlns:p14="http://schemas.microsoft.com/office/powerpoint/2010/main" val="1397173302"/>
              </p:ext>
            </p:extLst>
          </p:nvPr>
        </p:nvGraphicFramePr>
        <p:xfrm>
          <a:off x="5521235" y="5460275"/>
          <a:ext cx="3644900" cy="952500"/>
        </p:xfrm>
        <a:graphic>
          <a:graphicData uri="http://schemas.openxmlformats.org/drawingml/2006/table">
            <a:tbl>
              <a:tblPr>
                <a:tableStyleId>{5C22544A-7EE6-4342-B048-85BDC9FD1C3A}</a:tableStyleId>
              </a:tblPr>
              <a:tblGrid>
                <a:gridCol w="1905000">
                  <a:extLst>
                    <a:ext uri="{9D8B030D-6E8A-4147-A177-3AD203B41FA5}">
                      <a16:colId xmlns:a16="http://schemas.microsoft.com/office/drawing/2014/main" val="2687418587"/>
                    </a:ext>
                  </a:extLst>
                </a:gridCol>
                <a:gridCol w="1739900">
                  <a:extLst>
                    <a:ext uri="{9D8B030D-6E8A-4147-A177-3AD203B41FA5}">
                      <a16:colId xmlns:a16="http://schemas.microsoft.com/office/drawing/2014/main" val="3087563374"/>
                    </a:ext>
                  </a:extLst>
                </a:gridCol>
              </a:tblGrid>
              <a:tr h="190500">
                <a:tc>
                  <a:txBody>
                    <a:bodyPr/>
                    <a:lstStyle/>
                    <a:p>
                      <a:pPr algn="ctr" fontAlgn="b"/>
                      <a:r>
                        <a:rPr lang="en-US" sz="1100" u="none" strike="noStrike" dirty="0">
                          <a:effectLst/>
                        </a:rPr>
                        <a:t>&lt;array&gt;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a:effectLst/>
                        </a:rPr>
                        <a:t>&lt;iterator&gt;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1195427708"/>
                  </a:ext>
                </a:extLst>
              </a:tr>
              <a:tr h="190500">
                <a:tc>
                  <a:txBody>
                    <a:bodyPr/>
                    <a:lstStyle/>
                    <a:p>
                      <a:pPr algn="ctr" fontAlgn="b"/>
                      <a:r>
                        <a:rPr lang="en-US" sz="1100" u="none" strike="noStrike" dirty="0">
                          <a:effectLst/>
                        </a:rPr>
                        <a:t>&lt;deque&gt;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a:effectLst/>
                        </a:rPr>
                        <a:t>&lt;chrono&gt;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223938616"/>
                  </a:ext>
                </a:extLst>
              </a:tr>
              <a:tr h="190500">
                <a:tc>
                  <a:txBody>
                    <a:bodyPr/>
                    <a:lstStyle/>
                    <a:p>
                      <a:pPr algn="ctr" fontAlgn="b"/>
                      <a:r>
                        <a:rPr lang="en-US" sz="1100" u="none" strike="noStrike" dirty="0">
                          <a:effectLst/>
                        </a:rPr>
                        <a:t>&lt;list&gt;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&lt;string&gt;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916992605"/>
                  </a:ext>
                </a:extLst>
              </a:tr>
              <a:tr h="190500">
                <a:tc>
                  <a:txBody>
                    <a:bodyPr/>
                    <a:lstStyle/>
                    <a:p>
                      <a:pPr algn="ctr" fontAlgn="b"/>
                      <a:r>
                        <a:rPr lang="en-US" sz="1100" u="none" strike="noStrike">
                          <a:effectLst/>
                        </a:rPr>
                        <a:t>&lt;map&gt;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&lt;iostream&gt;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1299755758"/>
                  </a:ext>
                </a:extLst>
              </a:tr>
              <a:tr h="190500">
                <a:tc>
                  <a:txBody>
                    <a:bodyPr/>
                    <a:lstStyle/>
                    <a:p>
                      <a:pPr algn="ctr" fontAlgn="b"/>
                      <a:r>
                        <a:rPr lang="en-US" sz="1100" u="none" strike="noStrike" dirty="0">
                          <a:effectLst/>
                        </a:rPr>
                        <a:t>&lt;vector&gt;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a:t>
                      </a:r>
                      <a:r>
                        <a:rPr lang="en-US" sz="1100" u="none" strike="noStrike" dirty="0" err="1">
                          <a:effectLst/>
                        </a:rPr>
                        <a:t>valarray</a:t>
                      </a:r>
                      <a:r>
                        <a:rPr lang="en-US" sz="1100" u="none" strike="noStrike" dirty="0">
                          <a:effectLst/>
                        </a:rPr>
                        <a:t>&gt;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2268259769"/>
                  </a:ext>
                </a:extLst>
              </a:tr>
            </a:tbl>
          </a:graphicData>
        </a:graphic>
      </p:graphicFrame>
    </p:spTree>
    <p:extLst>
      <p:ext uri="{BB962C8B-B14F-4D97-AF65-F5344CB8AC3E}">
        <p14:creationId xmlns:p14="http://schemas.microsoft.com/office/powerpoint/2010/main" val="590138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1597393"/>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Keywords</a:t>
            </a:r>
          </a:p>
          <a:p>
            <a:pPr marL="685800" lvl="1"/>
            <a:r>
              <a:rPr lang="en-US" b="1" dirty="0">
                <a:solidFill>
                  <a:schemeClr val="bg2">
                    <a:lumMod val="75000"/>
                  </a:schemeClr>
                </a:solidFill>
              </a:rPr>
              <a:t>Reserved </a:t>
            </a:r>
            <a:r>
              <a:rPr lang="en-US" b="1" dirty="0"/>
              <a:t>– </a:t>
            </a:r>
            <a:r>
              <a:rPr lang="en-US" sz="1900" b="1" dirty="0"/>
              <a:t>can’t</a:t>
            </a:r>
            <a:r>
              <a:rPr lang="en-US" b="1" dirty="0"/>
              <a:t> use for anything else</a:t>
            </a:r>
          </a:p>
          <a:p>
            <a:pPr marL="685800" lvl="1"/>
            <a:r>
              <a:rPr lang="en-US" b="1" dirty="0">
                <a:solidFill>
                  <a:schemeClr val="bg2">
                    <a:lumMod val="75000"/>
                  </a:schemeClr>
                </a:solidFill>
              </a:rPr>
              <a:t>Most are data types and control  statements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3" name="Table 2">
            <a:extLst>
              <a:ext uri="{FF2B5EF4-FFF2-40B4-BE49-F238E27FC236}">
                <a16:creationId xmlns:a16="http://schemas.microsoft.com/office/drawing/2014/main" id="{C584397D-3CDC-4E54-B094-58A93A670474}"/>
              </a:ext>
            </a:extLst>
          </p:cNvPr>
          <p:cNvGraphicFramePr>
            <a:graphicFrameLocks noGrp="1"/>
          </p:cNvGraphicFramePr>
          <p:nvPr>
            <p:extLst>
              <p:ext uri="{D42A27DB-BD31-4B8C-83A1-F6EECF244321}">
                <p14:modId xmlns:p14="http://schemas.microsoft.com/office/powerpoint/2010/main" val="3058665809"/>
              </p:ext>
            </p:extLst>
          </p:nvPr>
        </p:nvGraphicFramePr>
        <p:xfrm>
          <a:off x="4587191" y="1785415"/>
          <a:ext cx="5022538" cy="3666930"/>
        </p:xfrm>
        <a:graphic>
          <a:graphicData uri="http://schemas.openxmlformats.org/drawingml/2006/table">
            <a:tbl>
              <a:tblPr/>
              <a:tblGrid>
                <a:gridCol w="790793">
                  <a:extLst>
                    <a:ext uri="{9D8B030D-6E8A-4147-A177-3AD203B41FA5}">
                      <a16:colId xmlns:a16="http://schemas.microsoft.com/office/drawing/2014/main" val="653591494"/>
                    </a:ext>
                  </a:extLst>
                </a:gridCol>
                <a:gridCol w="572240">
                  <a:extLst>
                    <a:ext uri="{9D8B030D-6E8A-4147-A177-3AD203B41FA5}">
                      <a16:colId xmlns:a16="http://schemas.microsoft.com/office/drawing/2014/main" val="663000000"/>
                    </a:ext>
                  </a:extLst>
                </a:gridCol>
                <a:gridCol w="774110">
                  <a:extLst>
                    <a:ext uri="{9D8B030D-6E8A-4147-A177-3AD203B41FA5}">
                      <a16:colId xmlns:a16="http://schemas.microsoft.com/office/drawing/2014/main" val="3756657322"/>
                    </a:ext>
                  </a:extLst>
                </a:gridCol>
                <a:gridCol w="843346">
                  <a:extLst>
                    <a:ext uri="{9D8B030D-6E8A-4147-A177-3AD203B41FA5}">
                      <a16:colId xmlns:a16="http://schemas.microsoft.com/office/drawing/2014/main" val="2028907520"/>
                    </a:ext>
                  </a:extLst>
                </a:gridCol>
                <a:gridCol w="778281">
                  <a:extLst>
                    <a:ext uri="{9D8B030D-6E8A-4147-A177-3AD203B41FA5}">
                      <a16:colId xmlns:a16="http://schemas.microsoft.com/office/drawing/2014/main" val="385096628"/>
                    </a:ext>
                  </a:extLst>
                </a:gridCol>
                <a:gridCol w="602480">
                  <a:extLst>
                    <a:ext uri="{9D8B030D-6E8A-4147-A177-3AD203B41FA5}">
                      <a16:colId xmlns:a16="http://schemas.microsoft.com/office/drawing/2014/main" val="1595679830"/>
                    </a:ext>
                  </a:extLst>
                </a:gridCol>
                <a:gridCol w="661288">
                  <a:extLst>
                    <a:ext uri="{9D8B030D-6E8A-4147-A177-3AD203B41FA5}">
                      <a16:colId xmlns:a16="http://schemas.microsoft.com/office/drawing/2014/main" val="4174847905"/>
                    </a:ext>
                  </a:extLst>
                </a:gridCol>
              </a:tblGrid>
              <a:tr h="240983">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auto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catch</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for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private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template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sizeof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asm</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546893375"/>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double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throw</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while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protected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class</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new</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761561997"/>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const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try</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return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public</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delete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270837824"/>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int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extern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791475793"/>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long</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else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virtual</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inline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820923456"/>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unsigned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break</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friend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4176563025"/>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float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continue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this</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096385592"/>
                  </a:ext>
                </a:extLst>
              </a:tr>
              <a:tr h="240983">
                <a:tc>
                  <a:txBody>
                    <a:bodyPr/>
                    <a:lstStyle/>
                    <a:p>
                      <a:pPr marL="0" marR="0" fontAlgn="t">
                        <a:spcBef>
                          <a:spcPts val="0"/>
                        </a:spcBef>
                        <a:spcAft>
                          <a:spcPts val="0"/>
                        </a:spcAft>
                      </a:pPr>
                      <a:r>
                        <a:rPr lang="en-US" sz="1300" dirty="0" err="1">
                          <a:solidFill>
                            <a:srgbClr val="000000"/>
                          </a:solidFill>
                          <a:effectLst/>
                          <a:latin typeface="Calibri" panose="020F0502020204030204" pitchFamily="34" charset="0"/>
                        </a:rPr>
                        <a:t>enum</a:t>
                      </a: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814901984"/>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char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goto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958980918"/>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short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case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typedef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1143905248"/>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signed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switch</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4202292091"/>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void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default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volatile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115554740"/>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static</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905953402"/>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struct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300" dirty="0">
                          <a:effectLst/>
                          <a:latin typeface="Calibri" panose="020F0502020204030204" pitchFamily="34" charset="0"/>
                        </a:rPr>
                        <a:t> </a:t>
                      </a:r>
                      <a:r>
                        <a:rPr lang="en-US" sz="1300" dirty="0">
                          <a:solidFill>
                            <a:srgbClr val="000000"/>
                          </a:solidFill>
                          <a:effectLst/>
                          <a:latin typeface="Calibri" panose="020F0502020204030204" pitchFamily="34" charset="0"/>
                        </a:rPr>
                        <a:t>register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1346446530"/>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union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289084330"/>
                  </a:ext>
                </a:extLst>
              </a:tr>
            </a:tbl>
          </a:graphicData>
        </a:graphic>
      </p:graphicFrame>
    </p:spTree>
    <p:extLst>
      <p:ext uri="{BB962C8B-B14F-4D97-AF65-F5344CB8AC3E}">
        <p14:creationId xmlns:p14="http://schemas.microsoft.com/office/powerpoint/2010/main" val="1722904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1055158"/>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Some important operators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D49B8E7B-0EBF-4753-8FAB-BF1318118AD3}"/>
              </a:ext>
            </a:extLst>
          </p:cNvPr>
          <p:cNvGraphicFramePr>
            <a:graphicFrameLocks noGrp="1"/>
          </p:cNvGraphicFramePr>
          <p:nvPr>
            <p:extLst>
              <p:ext uri="{D42A27DB-BD31-4B8C-83A1-F6EECF244321}">
                <p14:modId xmlns:p14="http://schemas.microsoft.com/office/powerpoint/2010/main" val="1346270186"/>
              </p:ext>
            </p:extLst>
          </p:nvPr>
        </p:nvGraphicFramePr>
        <p:xfrm>
          <a:off x="4282083" y="1158240"/>
          <a:ext cx="6643008" cy="3359972"/>
        </p:xfrm>
        <a:graphic>
          <a:graphicData uri="http://schemas.openxmlformats.org/drawingml/2006/table">
            <a:tbl>
              <a:tblPr>
                <a:tableStyleId>{5C22544A-7EE6-4342-B048-85BDC9FD1C3A}</a:tableStyleId>
              </a:tblPr>
              <a:tblGrid>
                <a:gridCol w="893897">
                  <a:extLst>
                    <a:ext uri="{9D8B030D-6E8A-4147-A177-3AD203B41FA5}">
                      <a16:colId xmlns:a16="http://schemas.microsoft.com/office/drawing/2014/main" val="820464829"/>
                    </a:ext>
                  </a:extLst>
                </a:gridCol>
                <a:gridCol w="1027445">
                  <a:extLst>
                    <a:ext uri="{9D8B030D-6E8A-4147-A177-3AD203B41FA5}">
                      <a16:colId xmlns:a16="http://schemas.microsoft.com/office/drawing/2014/main" val="1304467117"/>
                    </a:ext>
                  </a:extLst>
                </a:gridCol>
                <a:gridCol w="2378805">
                  <a:extLst>
                    <a:ext uri="{9D8B030D-6E8A-4147-A177-3AD203B41FA5}">
                      <a16:colId xmlns:a16="http://schemas.microsoft.com/office/drawing/2014/main" val="2477374576"/>
                    </a:ext>
                  </a:extLst>
                </a:gridCol>
                <a:gridCol w="2342861">
                  <a:extLst>
                    <a:ext uri="{9D8B030D-6E8A-4147-A177-3AD203B41FA5}">
                      <a16:colId xmlns:a16="http://schemas.microsoft.com/office/drawing/2014/main" val="3749050714"/>
                    </a:ext>
                  </a:extLst>
                </a:gridCol>
              </a:tblGrid>
              <a:tr h="333596">
                <a:tc>
                  <a:txBody>
                    <a:bodyPr/>
                    <a:lstStyle/>
                    <a:p>
                      <a:pPr algn="l" fontAlgn="ctr"/>
                      <a:r>
                        <a:rPr lang="en-US" sz="1400" u="sng" strike="noStrike" dirty="0">
                          <a:effectLst/>
                        </a:rPr>
                        <a:t> Math</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sng" strike="noStrike" dirty="0">
                          <a:effectLst/>
                        </a:rPr>
                        <a:t>Compare</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t>
                      </a:r>
                      <a:r>
                        <a:rPr lang="en-US" sz="1400" u="sng" strike="noStrike" dirty="0">
                          <a:effectLst/>
                        </a:rPr>
                        <a:t>Boolean</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sng" strike="noStrike">
                          <a:effectLst/>
                        </a:rPr>
                        <a:t>Bitwise</a:t>
                      </a:r>
                      <a:endParaRPr lang="en-US" sz="1400" b="0" i="0" u="sng"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52117614"/>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(not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849159041"/>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&amp;&amp; b   (and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&amp; b  (bitand  works)</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732947217"/>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 b   (or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 b  (bitor  works)</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713519174"/>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  (</a:t>
                      </a:r>
                      <a:r>
                        <a:rPr lang="en-US" sz="1400" u="none" strike="noStrike" dirty="0" err="1">
                          <a:effectLst/>
                        </a:rPr>
                        <a:t>xor</a:t>
                      </a:r>
                      <a:r>
                        <a:rPr lang="en-US" sz="1400" u="none" strike="noStrike" dirty="0">
                          <a:effectLst/>
                        </a:rPr>
                        <a:t>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3356200"/>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&gt;=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51121788"/>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&gt;&gt;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472865961"/>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21908327"/>
                  </a:ext>
                </a:extLst>
              </a:tr>
              <a:tr h="252198">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63030650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43812186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sng" strike="noStrike">
                        <a:solidFill>
                          <a:srgbClr val="0563C1"/>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sng" strike="noStrike">
                        <a:solidFill>
                          <a:srgbClr val="0563C1"/>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835589609"/>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24481690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776498745"/>
                  </a:ext>
                </a:extLst>
              </a:tr>
            </a:tbl>
          </a:graphicData>
        </a:graphic>
      </p:graphicFrame>
    </p:spTree>
    <p:extLst>
      <p:ext uri="{BB962C8B-B14F-4D97-AF65-F5344CB8AC3E}">
        <p14:creationId xmlns:p14="http://schemas.microsoft.com/office/powerpoint/2010/main" val="3726800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1055158"/>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Precedence</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7" name="Content Placeholder 3">
            <a:extLst>
              <a:ext uri="{FF2B5EF4-FFF2-40B4-BE49-F238E27FC236}">
                <a16:creationId xmlns:a16="http://schemas.microsoft.com/office/drawing/2014/main" id="{75EA290A-B549-4E8C-97EC-8A8B9A391058}"/>
              </a:ext>
            </a:extLst>
          </p:cNvPr>
          <p:cNvSpPr txBox="1">
            <a:spLocks/>
          </p:cNvSpPr>
          <p:nvPr/>
        </p:nvSpPr>
        <p:spPr>
          <a:xfrm>
            <a:off x="4120719" y="1516048"/>
            <a:ext cx="7900952" cy="2571858"/>
          </a:xfrm>
          <a:prstGeom prst="rect">
            <a:avLst/>
          </a:prstGeom>
          <a:solidFill>
            <a:schemeClr val="tx1"/>
          </a:solidFill>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endParaRPr lang="en-US" b="1" dirty="0"/>
          </a:p>
          <a:p>
            <a:pPr marL="228600"/>
            <a:r>
              <a:rPr lang="en-US" b="1" dirty="0"/>
              <a:t>Operator precedence</a:t>
            </a:r>
          </a:p>
          <a:p>
            <a:pPr marL="685800" lvl="1"/>
            <a:r>
              <a:rPr lang="en-US" b="1" dirty="0"/>
              <a:t>Complicated.    15 groups.</a:t>
            </a:r>
          </a:p>
          <a:p>
            <a:pPr marL="685800" lvl="1"/>
            <a:r>
              <a:rPr lang="en-US" b="1" dirty="0"/>
              <a:t>Generally:  scoping, (type assignment, postfix, function calls),(logical, prefix, pointers), (</a:t>
            </a:r>
            <a:r>
              <a:rPr lang="en-US" b="1" dirty="0" err="1"/>
              <a:t>mult</a:t>
            </a:r>
            <a:r>
              <a:rPr lang="en-US" b="1" dirty="0"/>
              <a:t> and div), (add and subtract)</a:t>
            </a:r>
          </a:p>
          <a:p>
            <a:pPr marL="685800" lvl="1"/>
            <a:r>
              <a:rPr lang="en-US" sz="1800" dirty="0">
                <a:solidFill>
                  <a:schemeClr val="bg1"/>
                </a:solidFill>
                <a:hlinkClick r:id="rId3"/>
              </a:rPr>
              <a:t>https://docs.microsoft.com/en-us/cpp/cpp/cpp-built-in-operators-precedence-and-associativity?view=msvc-170</a:t>
            </a:r>
            <a:endParaRPr lang="en-US" sz="1800" dirty="0">
              <a:solidFill>
                <a:schemeClr val="bg1"/>
              </a:solidFill>
            </a:endParaRPr>
          </a:p>
          <a:p>
            <a:pPr marL="685800"/>
            <a:endParaRPr lang="en-US" b="1" dirty="0"/>
          </a:p>
        </p:txBody>
      </p:sp>
    </p:spTree>
    <p:extLst>
      <p:ext uri="{BB962C8B-B14F-4D97-AF65-F5344CB8AC3E}">
        <p14:creationId xmlns:p14="http://schemas.microsoft.com/office/powerpoint/2010/main" val="1816252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33413" y="309672"/>
            <a:ext cx="3877899" cy="3151413"/>
          </a:xfrm>
          <a:prstGeom prst="rect">
            <a:avLst/>
          </a:prstGeom>
        </p:spPr>
        <p:txBody>
          <a:bodyPr vert="horz" lIns="91440" tIns="45720" rIns="91440" bIns="45720" rtlCol="0" anchor="ctr">
            <a:normAutofit/>
          </a:bodyPr>
          <a:lstStyle/>
          <a:p>
            <a:pPr algn="ctr">
              <a:spcBef>
                <a:spcPct val="0"/>
              </a:spcBef>
              <a:spcAft>
                <a:spcPts val="600"/>
              </a:spcAft>
            </a:pPr>
            <a:r>
              <a:rPr lang="en-US" sz="4000" b="1" cap="all" dirty="0">
                <a:ln w="3175" cmpd="sng">
                  <a:noFill/>
                </a:ln>
                <a:latin typeface="+mj-lt"/>
                <a:ea typeface="+mj-ea"/>
                <a:cs typeface="+mj-cs"/>
              </a:rPr>
              <a:t>Analytical Government Solutions (AGS), LLC</a:t>
            </a:r>
          </a:p>
        </p:txBody>
      </p:sp>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spcAft>
                <a:spcPts val="600"/>
              </a:spcAft>
            </a:pPr>
            <a:br>
              <a:rPr lang="en-US" altLang="en-US" sz="1200">
                <a:ea typeface="Times New Roman" panose="02020603050405020304" pitchFamily="18" charset="0"/>
              </a:rPr>
            </a:br>
            <a:endParaRPr lang="en-US" altLang="en-US"/>
          </a:p>
        </p:txBody>
      </p:sp>
      <p:pic>
        <p:nvPicPr>
          <p:cNvPr id="4" name="Picture 3" descr="Text&#10;&#10;Description automatically generated">
            <a:extLst>
              <a:ext uri="{FF2B5EF4-FFF2-40B4-BE49-F238E27FC236}">
                <a16:creationId xmlns:a16="http://schemas.microsoft.com/office/drawing/2014/main" id="{4470C47F-4333-4F7C-B858-8DF112CA3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813" y="3461086"/>
            <a:ext cx="4248375" cy="1258399"/>
          </a:xfrm>
          <a:prstGeom prst="rect">
            <a:avLst/>
          </a:prstGeom>
        </p:spPr>
      </p:pic>
      <p:graphicFrame>
        <p:nvGraphicFramePr>
          <p:cNvPr id="36" name="TextBox 1">
            <a:extLst>
              <a:ext uri="{FF2B5EF4-FFF2-40B4-BE49-F238E27FC236}">
                <a16:creationId xmlns:a16="http://schemas.microsoft.com/office/drawing/2014/main" id="{EF69067A-C0F3-40C6-9763-32BFA7740836}"/>
              </a:ext>
            </a:extLst>
          </p:cNvPr>
          <p:cNvGraphicFramePr/>
          <p:nvPr/>
        </p:nvGraphicFramePr>
        <p:xfrm>
          <a:off x="6086588" y="160155"/>
          <a:ext cx="4572001" cy="6537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350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pic>
        <p:nvPicPr>
          <p:cNvPr id="22" name="Picture 21">
            <a:extLst>
              <a:ext uri="{FF2B5EF4-FFF2-40B4-BE49-F238E27FC236}">
                <a16:creationId xmlns:a16="http://schemas.microsoft.com/office/drawing/2014/main" id="{FB745299-11CE-400B-A406-BA05F5178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157" y="869048"/>
            <a:ext cx="4455872" cy="3341904"/>
          </a:xfrm>
          <a:prstGeom prst="rect">
            <a:avLst/>
          </a:prstGeom>
        </p:spPr>
      </p:pic>
    </p:spTree>
    <p:extLst>
      <p:ext uri="{BB962C8B-B14F-4D97-AF65-F5344CB8AC3E}">
        <p14:creationId xmlns:p14="http://schemas.microsoft.com/office/powerpoint/2010/main" val="418718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174812"/>
            <a:ext cx="6643009" cy="1290917"/>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Basic variable/data types</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B754172A-A765-423D-AE52-8D97A4379021}"/>
              </a:ext>
            </a:extLst>
          </p:cNvPr>
          <p:cNvGraphicFramePr>
            <a:graphicFrameLocks noGrp="1"/>
          </p:cNvGraphicFramePr>
          <p:nvPr>
            <p:extLst>
              <p:ext uri="{D42A27DB-BD31-4B8C-83A1-F6EECF244321}">
                <p14:modId xmlns:p14="http://schemas.microsoft.com/office/powerpoint/2010/main" val="3404084646"/>
              </p:ext>
            </p:extLst>
          </p:nvPr>
        </p:nvGraphicFramePr>
        <p:xfrm>
          <a:off x="4072871" y="976341"/>
          <a:ext cx="7155424" cy="2926080"/>
        </p:xfrm>
        <a:graphic>
          <a:graphicData uri="http://schemas.openxmlformats.org/drawingml/2006/table">
            <a:tbl>
              <a:tblPr/>
              <a:tblGrid>
                <a:gridCol w="3577712">
                  <a:extLst>
                    <a:ext uri="{9D8B030D-6E8A-4147-A177-3AD203B41FA5}">
                      <a16:colId xmlns:a16="http://schemas.microsoft.com/office/drawing/2014/main" val="191569625"/>
                    </a:ext>
                  </a:extLst>
                </a:gridCol>
                <a:gridCol w="3577712">
                  <a:extLst>
                    <a:ext uri="{9D8B030D-6E8A-4147-A177-3AD203B41FA5}">
                      <a16:colId xmlns:a16="http://schemas.microsoft.com/office/drawing/2014/main" val="443548873"/>
                    </a:ext>
                  </a:extLst>
                </a:gridCol>
              </a:tblGrid>
              <a:tr h="336838">
                <a:tc>
                  <a:txBody>
                    <a:bodyPr/>
                    <a:lstStyle/>
                    <a:p>
                      <a:pPr algn="l"/>
                      <a:r>
                        <a:rPr lang="en-US" u="sng" dirty="0">
                          <a:effectLst/>
                        </a:rPr>
                        <a:t>Primitive Type</a:t>
                      </a:r>
                    </a:p>
                  </a:txBody>
                  <a:tcPr anchor="ctr">
                    <a:lnL>
                      <a:noFill/>
                    </a:lnL>
                    <a:lnR>
                      <a:noFill/>
                    </a:lnR>
                    <a:lnT>
                      <a:noFill/>
                    </a:lnT>
                    <a:lnB>
                      <a:noFill/>
                    </a:lnB>
                  </a:tcPr>
                </a:tc>
                <a:tc>
                  <a:txBody>
                    <a:bodyPr/>
                    <a:lstStyle/>
                    <a:p>
                      <a:pPr algn="l"/>
                      <a:r>
                        <a:rPr lang="en-US" u="sng" dirty="0">
                          <a:effectLst/>
                        </a:rPr>
                        <a:t>Keyword</a:t>
                      </a:r>
                    </a:p>
                  </a:txBody>
                  <a:tcPr anchor="ctr">
                    <a:lnL>
                      <a:noFill/>
                    </a:lnL>
                    <a:lnR>
                      <a:noFill/>
                    </a:lnR>
                    <a:lnT>
                      <a:noFill/>
                    </a:lnT>
                    <a:lnB>
                      <a:noFill/>
                    </a:lnB>
                  </a:tcPr>
                </a:tc>
                <a:extLst>
                  <a:ext uri="{0D108BD9-81ED-4DB2-BD59-A6C34878D82A}">
                    <a16:rowId xmlns:a16="http://schemas.microsoft.com/office/drawing/2014/main" val="431664425"/>
                  </a:ext>
                </a:extLst>
              </a:tr>
              <a:tr h="336838">
                <a:tc>
                  <a:txBody>
                    <a:bodyPr/>
                    <a:lstStyle/>
                    <a:p>
                      <a:r>
                        <a:rPr lang="en-US"/>
                        <a:t>Boolean</a:t>
                      </a:r>
                    </a:p>
                  </a:txBody>
                  <a:tcPr anchor="ctr">
                    <a:lnL>
                      <a:noFill/>
                    </a:lnL>
                    <a:lnR>
                      <a:noFill/>
                    </a:lnR>
                    <a:lnT>
                      <a:noFill/>
                    </a:lnT>
                    <a:lnB>
                      <a:noFill/>
                    </a:lnB>
                  </a:tcPr>
                </a:tc>
                <a:tc>
                  <a:txBody>
                    <a:bodyPr/>
                    <a:lstStyle/>
                    <a:p>
                      <a:r>
                        <a:rPr lang="en-US"/>
                        <a:t>bool</a:t>
                      </a:r>
                    </a:p>
                  </a:txBody>
                  <a:tcPr anchor="ctr">
                    <a:lnL>
                      <a:noFill/>
                    </a:lnL>
                    <a:lnR>
                      <a:noFill/>
                    </a:lnR>
                    <a:lnT>
                      <a:noFill/>
                    </a:lnT>
                    <a:lnB>
                      <a:noFill/>
                    </a:lnB>
                  </a:tcPr>
                </a:tc>
                <a:extLst>
                  <a:ext uri="{0D108BD9-81ED-4DB2-BD59-A6C34878D82A}">
                    <a16:rowId xmlns:a16="http://schemas.microsoft.com/office/drawing/2014/main" val="844222103"/>
                  </a:ext>
                </a:extLst>
              </a:tr>
              <a:tr h="336838">
                <a:tc>
                  <a:txBody>
                    <a:bodyPr/>
                    <a:lstStyle/>
                    <a:p>
                      <a:r>
                        <a:rPr lang="en-US"/>
                        <a:t>Character</a:t>
                      </a:r>
                    </a:p>
                  </a:txBody>
                  <a:tcPr anchor="ctr">
                    <a:lnL>
                      <a:noFill/>
                    </a:lnL>
                    <a:lnR>
                      <a:noFill/>
                    </a:lnR>
                    <a:lnT>
                      <a:noFill/>
                    </a:lnT>
                    <a:lnB>
                      <a:noFill/>
                    </a:lnB>
                  </a:tcPr>
                </a:tc>
                <a:tc>
                  <a:txBody>
                    <a:bodyPr/>
                    <a:lstStyle/>
                    <a:p>
                      <a:r>
                        <a:rPr lang="en-US"/>
                        <a:t>char</a:t>
                      </a:r>
                    </a:p>
                  </a:txBody>
                  <a:tcPr anchor="ctr">
                    <a:lnL>
                      <a:noFill/>
                    </a:lnL>
                    <a:lnR>
                      <a:noFill/>
                    </a:lnR>
                    <a:lnT>
                      <a:noFill/>
                    </a:lnT>
                    <a:lnB>
                      <a:noFill/>
                    </a:lnB>
                  </a:tcPr>
                </a:tc>
                <a:extLst>
                  <a:ext uri="{0D108BD9-81ED-4DB2-BD59-A6C34878D82A}">
                    <a16:rowId xmlns:a16="http://schemas.microsoft.com/office/drawing/2014/main" val="268624088"/>
                  </a:ext>
                </a:extLst>
              </a:tr>
              <a:tr h="336838">
                <a:tc>
                  <a:txBody>
                    <a:bodyPr/>
                    <a:lstStyle/>
                    <a:p>
                      <a:r>
                        <a:rPr lang="en-US"/>
                        <a:t>Integer</a:t>
                      </a:r>
                    </a:p>
                  </a:txBody>
                  <a:tcPr anchor="ctr">
                    <a:lnL>
                      <a:noFill/>
                    </a:lnL>
                    <a:lnR>
                      <a:noFill/>
                    </a:lnR>
                    <a:lnT>
                      <a:noFill/>
                    </a:lnT>
                    <a:lnB>
                      <a:noFill/>
                    </a:lnB>
                  </a:tcPr>
                </a:tc>
                <a:tc>
                  <a:txBody>
                    <a:bodyPr/>
                    <a:lstStyle/>
                    <a:p>
                      <a:r>
                        <a:rPr lang="en-US"/>
                        <a:t>int</a:t>
                      </a:r>
                    </a:p>
                  </a:txBody>
                  <a:tcPr anchor="ctr">
                    <a:lnL>
                      <a:noFill/>
                    </a:lnL>
                    <a:lnR>
                      <a:noFill/>
                    </a:lnR>
                    <a:lnT>
                      <a:noFill/>
                    </a:lnT>
                    <a:lnB>
                      <a:noFill/>
                    </a:lnB>
                  </a:tcPr>
                </a:tc>
                <a:extLst>
                  <a:ext uri="{0D108BD9-81ED-4DB2-BD59-A6C34878D82A}">
                    <a16:rowId xmlns:a16="http://schemas.microsoft.com/office/drawing/2014/main" val="749278828"/>
                  </a:ext>
                </a:extLst>
              </a:tr>
              <a:tr h="336838">
                <a:tc>
                  <a:txBody>
                    <a:bodyPr/>
                    <a:lstStyle/>
                    <a:p>
                      <a:r>
                        <a:rPr lang="en-US"/>
                        <a:t>Floating point</a:t>
                      </a:r>
                    </a:p>
                  </a:txBody>
                  <a:tcPr anchor="ctr">
                    <a:lnL>
                      <a:noFill/>
                    </a:lnL>
                    <a:lnR>
                      <a:noFill/>
                    </a:lnR>
                    <a:lnT>
                      <a:noFill/>
                    </a:lnT>
                    <a:lnB>
                      <a:noFill/>
                    </a:lnB>
                  </a:tcPr>
                </a:tc>
                <a:tc>
                  <a:txBody>
                    <a:bodyPr/>
                    <a:lstStyle/>
                    <a:p>
                      <a:r>
                        <a:rPr lang="en-US"/>
                        <a:t>float</a:t>
                      </a:r>
                    </a:p>
                  </a:txBody>
                  <a:tcPr anchor="ctr">
                    <a:lnL>
                      <a:noFill/>
                    </a:lnL>
                    <a:lnR>
                      <a:noFill/>
                    </a:lnR>
                    <a:lnT>
                      <a:noFill/>
                    </a:lnT>
                    <a:lnB>
                      <a:noFill/>
                    </a:lnB>
                  </a:tcPr>
                </a:tc>
                <a:extLst>
                  <a:ext uri="{0D108BD9-81ED-4DB2-BD59-A6C34878D82A}">
                    <a16:rowId xmlns:a16="http://schemas.microsoft.com/office/drawing/2014/main" val="2474746492"/>
                  </a:ext>
                </a:extLst>
              </a:tr>
              <a:tr h="336838">
                <a:tc>
                  <a:txBody>
                    <a:bodyPr/>
                    <a:lstStyle/>
                    <a:p>
                      <a:r>
                        <a:rPr lang="en-US"/>
                        <a:t>Double floating point</a:t>
                      </a:r>
                    </a:p>
                  </a:txBody>
                  <a:tcPr anchor="ctr">
                    <a:lnL>
                      <a:noFill/>
                    </a:lnL>
                    <a:lnR>
                      <a:noFill/>
                    </a:lnR>
                    <a:lnT>
                      <a:noFill/>
                    </a:lnT>
                    <a:lnB>
                      <a:noFill/>
                    </a:lnB>
                  </a:tcPr>
                </a:tc>
                <a:tc>
                  <a:txBody>
                    <a:bodyPr/>
                    <a:lstStyle/>
                    <a:p>
                      <a:r>
                        <a:rPr lang="en-US"/>
                        <a:t>double</a:t>
                      </a:r>
                    </a:p>
                  </a:txBody>
                  <a:tcPr anchor="ctr">
                    <a:lnL>
                      <a:noFill/>
                    </a:lnL>
                    <a:lnR>
                      <a:noFill/>
                    </a:lnR>
                    <a:lnT>
                      <a:noFill/>
                    </a:lnT>
                    <a:lnB>
                      <a:noFill/>
                    </a:lnB>
                  </a:tcPr>
                </a:tc>
                <a:extLst>
                  <a:ext uri="{0D108BD9-81ED-4DB2-BD59-A6C34878D82A}">
                    <a16:rowId xmlns:a16="http://schemas.microsoft.com/office/drawing/2014/main" val="4115402146"/>
                  </a:ext>
                </a:extLst>
              </a:tr>
              <a:tr h="336838">
                <a:tc>
                  <a:txBody>
                    <a:bodyPr/>
                    <a:lstStyle/>
                    <a:p>
                      <a:r>
                        <a:rPr lang="en-US"/>
                        <a:t>Valueless</a:t>
                      </a:r>
                    </a:p>
                  </a:txBody>
                  <a:tcPr anchor="ctr">
                    <a:lnL>
                      <a:noFill/>
                    </a:lnL>
                    <a:lnR>
                      <a:noFill/>
                    </a:lnR>
                    <a:lnT>
                      <a:noFill/>
                    </a:lnT>
                    <a:lnB>
                      <a:noFill/>
                    </a:lnB>
                  </a:tcPr>
                </a:tc>
                <a:tc>
                  <a:txBody>
                    <a:bodyPr/>
                    <a:lstStyle/>
                    <a:p>
                      <a:r>
                        <a:rPr lang="en-US"/>
                        <a:t>void</a:t>
                      </a:r>
                    </a:p>
                  </a:txBody>
                  <a:tcPr anchor="ctr">
                    <a:lnL>
                      <a:noFill/>
                    </a:lnL>
                    <a:lnR>
                      <a:noFill/>
                    </a:lnR>
                    <a:lnT>
                      <a:noFill/>
                    </a:lnT>
                    <a:lnB>
                      <a:noFill/>
                    </a:lnB>
                  </a:tcPr>
                </a:tc>
                <a:extLst>
                  <a:ext uri="{0D108BD9-81ED-4DB2-BD59-A6C34878D82A}">
                    <a16:rowId xmlns:a16="http://schemas.microsoft.com/office/drawing/2014/main" val="64828474"/>
                  </a:ext>
                </a:extLst>
              </a:tr>
              <a:tr h="336838">
                <a:tc>
                  <a:txBody>
                    <a:bodyPr/>
                    <a:lstStyle/>
                    <a:p>
                      <a:r>
                        <a:rPr lang="en-US" dirty="0"/>
                        <a:t>Wide character</a:t>
                      </a:r>
                    </a:p>
                  </a:txBody>
                  <a:tcPr anchor="ctr">
                    <a:lnL>
                      <a:noFill/>
                    </a:lnL>
                    <a:lnR>
                      <a:noFill/>
                    </a:lnR>
                    <a:lnT>
                      <a:noFill/>
                    </a:lnT>
                    <a:lnB>
                      <a:noFill/>
                    </a:lnB>
                  </a:tcPr>
                </a:tc>
                <a:tc>
                  <a:txBody>
                    <a:bodyPr/>
                    <a:lstStyle/>
                    <a:p>
                      <a:r>
                        <a:rPr lang="en-US" dirty="0" err="1"/>
                        <a:t>wchar_t</a:t>
                      </a:r>
                      <a:endParaRPr lang="en-US" dirty="0"/>
                    </a:p>
                  </a:txBody>
                  <a:tcPr anchor="ctr">
                    <a:lnL>
                      <a:noFill/>
                    </a:lnL>
                    <a:lnR>
                      <a:noFill/>
                    </a:lnR>
                    <a:lnT>
                      <a:noFill/>
                    </a:lnT>
                    <a:lnB>
                      <a:noFill/>
                    </a:lnB>
                  </a:tcPr>
                </a:tc>
                <a:extLst>
                  <a:ext uri="{0D108BD9-81ED-4DB2-BD59-A6C34878D82A}">
                    <a16:rowId xmlns:a16="http://schemas.microsoft.com/office/drawing/2014/main" val="1019429760"/>
                  </a:ext>
                </a:extLst>
              </a:tr>
            </a:tbl>
          </a:graphicData>
        </a:graphic>
      </p:graphicFrame>
      <p:sp>
        <p:nvSpPr>
          <p:cNvPr id="6" name="Content Placeholder 3">
            <a:extLst>
              <a:ext uri="{FF2B5EF4-FFF2-40B4-BE49-F238E27FC236}">
                <a16:creationId xmlns:a16="http://schemas.microsoft.com/office/drawing/2014/main" id="{4CA52C40-2AE6-496C-AF76-109E912D7A82}"/>
              </a:ext>
            </a:extLst>
          </p:cNvPr>
          <p:cNvSpPr txBox="1">
            <a:spLocks/>
          </p:cNvSpPr>
          <p:nvPr/>
        </p:nvSpPr>
        <p:spPr>
          <a:xfrm>
            <a:off x="4329078" y="4388224"/>
            <a:ext cx="7611910" cy="2079811"/>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dirty="0">
                <a:solidFill>
                  <a:schemeClr val="tx1"/>
                </a:solidFill>
              </a:rPr>
              <a:t>Modifiers:</a:t>
            </a:r>
          </a:p>
          <a:p>
            <a:pPr marL="685800" lvl="1"/>
            <a:r>
              <a:rPr lang="en-US" dirty="0">
                <a:solidFill>
                  <a:schemeClr val="tx1"/>
                </a:solidFill>
              </a:rPr>
              <a:t>signed                    const</a:t>
            </a:r>
          </a:p>
          <a:p>
            <a:pPr marL="685800" lvl="1"/>
            <a:r>
              <a:rPr lang="en-US" dirty="0">
                <a:solidFill>
                  <a:schemeClr val="tx1"/>
                </a:solidFill>
              </a:rPr>
              <a:t>unsigned                volatile</a:t>
            </a:r>
          </a:p>
          <a:p>
            <a:pPr marL="685800" lvl="1"/>
            <a:r>
              <a:rPr lang="en-US" dirty="0">
                <a:solidFill>
                  <a:schemeClr val="tx1"/>
                </a:solidFill>
              </a:rPr>
              <a:t>short                        static  (initialized once; stored in static area)</a:t>
            </a:r>
          </a:p>
          <a:p>
            <a:pPr marL="685800" lvl="1"/>
            <a:r>
              <a:rPr lang="en-US" dirty="0">
                <a:solidFill>
                  <a:schemeClr val="tx1"/>
                </a:solidFill>
              </a:rPr>
              <a:t>long</a:t>
            </a:r>
          </a:p>
          <a:p>
            <a:pPr marL="228600"/>
            <a:endParaRPr lang="en-US" b="1" dirty="0"/>
          </a:p>
          <a:p>
            <a:pPr marL="685800"/>
            <a:endParaRPr lang="en-US" b="1" dirty="0"/>
          </a:p>
        </p:txBody>
      </p:sp>
    </p:spTree>
    <p:extLst>
      <p:ext uri="{BB962C8B-B14F-4D97-AF65-F5344CB8AC3E}">
        <p14:creationId xmlns:p14="http://schemas.microsoft.com/office/powerpoint/2010/main" val="3404353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74545"/>
            <a:ext cx="6643009" cy="127016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Size and Range</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3" name="Table 2">
            <a:extLst>
              <a:ext uri="{FF2B5EF4-FFF2-40B4-BE49-F238E27FC236}">
                <a16:creationId xmlns:a16="http://schemas.microsoft.com/office/drawing/2014/main" id="{9D2D2694-9A22-4536-A400-84AD90D5AB07}"/>
              </a:ext>
            </a:extLst>
          </p:cNvPr>
          <p:cNvGraphicFramePr>
            <a:graphicFrameLocks noGrp="1"/>
          </p:cNvGraphicFramePr>
          <p:nvPr>
            <p:extLst>
              <p:ext uri="{D42A27DB-BD31-4B8C-83A1-F6EECF244321}">
                <p14:modId xmlns:p14="http://schemas.microsoft.com/office/powerpoint/2010/main" val="172878597"/>
              </p:ext>
            </p:extLst>
          </p:nvPr>
        </p:nvGraphicFramePr>
        <p:xfrm>
          <a:off x="3502856" y="709625"/>
          <a:ext cx="8688312" cy="5739538"/>
        </p:xfrm>
        <a:graphic>
          <a:graphicData uri="http://schemas.openxmlformats.org/drawingml/2006/table">
            <a:tbl>
              <a:tblPr/>
              <a:tblGrid>
                <a:gridCol w="2896104">
                  <a:extLst>
                    <a:ext uri="{9D8B030D-6E8A-4147-A177-3AD203B41FA5}">
                      <a16:colId xmlns:a16="http://schemas.microsoft.com/office/drawing/2014/main" val="1104199486"/>
                    </a:ext>
                  </a:extLst>
                </a:gridCol>
                <a:gridCol w="2896104">
                  <a:extLst>
                    <a:ext uri="{9D8B030D-6E8A-4147-A177-3AD203B41FA5}">
                      <a16:colId xmlns:a16="http://schemas.microsoft.com/office/drawing/2014/main" val="1628654482"/>
                    </a:ext>
                  </a:extLst>
                </a:gridCol>
                <a:gridCol w="2896104">
                  <a:extLst>
                    <a:ext uri="{9D8B030D-6E8A-4147-A177-3AD203B41FA5}">
                      <a16:colId xmlns:a16="http://schemas.microsoft.com/office/drawing/2014/main" val="1606855498"/>
                    </a:ext>
                  </a:extLst>
                </a:gridCol>
              </a:tblGrid>
              <a:tr h="250062">
                <a:tc>
                  <a:txBody>
                    <a:bodyPr/>
                    <a:lstStyle/>
                    <a:p>
                      <a:pPr algn="ctr"/>
                      <a:r>
                        <a:rPr lang="en-US" sz="1400" b="0" dirty="0">
                          <a:solidFill>
                            <a:schemeClr val="tx1"/>
                          </a:solidFill>
                          <a:effectLst/>
                        </a:rPr>
                        <a:t>Type</a:t>
                      </a:r>
                    </a:p>
                  </a:txBody>
                  <a:tcPr marL="39722" marR="39722" marT="19861" marB="19861" anchor="ctr">
                    <a:lnL>
                      <a:noFill/>
                    </a:lnL>
                    <a:lnR>
                      <a:noFill/>
                    </a:lnR>
                    <a:lnT>
                      <a:noFill/>
                    </a:lnT>
                    <a:lnB>
                      <a:noFill/>
                    </a:lnB>
                    <a:solidFill>
                      <a:schemeClr val="accent2"/>
                    </a:solidFill>
                  </a:tcPr>
                </a:tc>
                <a:tc>
                  <a:txBody>
                    <a:bodyPr/>
                    <a:lstStyle/>
                    <a:p>
                      <a:pPr algn="ctr"/>
                      <a:r>
                        <a:rPr lang="en-US" sz="1400" b="0">
                          <a:solidFill>
                            <a:schemeClr val="tx1"/>
                          </a:solidFill>
                          <a:effectLst/>
                        </a:rPr>
                        <a:t>Typical Bit Width</a:t>
                      </a:r>
                    </a:p>
                  </a:txBody>
                  <a:tcPr marL="39722" marR="39722" marT="19861" marB="19861" anchor="ctr">
                    <a:lnL>
                      <a:noFill/>
                    </a:lnL>
                    <a:lnR>
                      <a:noFill/>
                    </a:lnR>
                    <a:lnT>
                      <a:noFill/>
                    </a:lnT>
                    <a:lnB>
                      <a:noFill/>
                    </a:lnB>
                    <a:solidFill>
                      <a:schemeClr val="accent2"/>
                    </a:solidFill>
                  </a:tcPr>
                </a:tc>
                <a:tc>
                  <a:txBody>
                    <a:bodyPr/>
                    <a:lstStyle/>
                    <a:p>
                      <a:pPr algn="ctr"/>
                      <a:r>
                        <a:rPr lang="en-US" sz="1400" b="0" dirty="0">
                          <a:solidFill>
                            <a:schemeClr val="tx1"/>
                          </a:solidFill>
                          <a:effectLst/>
                        </a:rPr>
                        <a:t>Range </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823814519"/>
                  </a:ext>
                </a:extLst>
              </a:tr>
              <a:tr h="250062">
                <a:tc>
                  <a:txBody>
                    <a:bodyPr/>
                    <a:lstStyle/>
                    <a:p>
                      <a:r>
                        <a:rPr lang="en-US" sz="1400" b="0" dirty="0">
                          <a:solidFill>
                            <a:schemeClr val="tx1"/>
                          </a:solidFill>
                        </a:rPr>
                        <a:t>char</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-127 to 127 or 0 to 255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886778345"/>
                  </a:ext>
                </a:extLst>
              </a:tr>
              <a:tr h="250062">
                <a:tc>
                  <a:txBody>
                    <a:bodyPr/>
                    <a:lstStyle/>
                    <a:p>
                      <a:r>
                        <a:rPr lang="en-US" sz="1400" b="0" dirty="0">
                          <a:solidFill>
                            <a:schemeClr val="tx1"/>
                          </a:solidFill>
                        </a:rPr>
                        <a:t>unsigned char</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255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314812628"/>
                  </a:ext>
                </a:extLst>
              </a:tr>
              <a:tr h="250062">
                <a:tc>
                  <a:txBody>
                    <a:bodyPr/>
                    <a:lstStyle/>
                    <a:p>
                      <a:r>
                        <a:rPr lang="en-US" sz="1400" b="0" dirty="0">
                          <a:solidFill>
                            <a:schemeClr val="tx1"/>
                          </a:solidFill>
                        </a:rPr>
                        <a:t>signed char</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-127 to 127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558040561"/>
                  </a:ext>
                </a:extLst>
              </a:tr>
              <a:tr h="438674">
                <a:tc>
                  <a:txBody>
                    <a:bodyPr/>
                    <a:lstStyle/>
                    <a:p>
                      <a:r>
                        <a:rPr lang="en-US" sz="1400" b="0" dirty="0">
                          <a:solidFill>
                            <a:schemeClr val="tx1"/>
                          </a:solidFill>
                        </a:rPr>
                        <a:t>int</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757324196"/>
                  </a:ext>
                </a:extLst>
              </a:tr>
              <a:tr h="250062">
                <a:tc>
                  <a:txBody>
                    <a:bodyPr/>
                    <a:lstStyle/>
                    <a:p>
                      <a:r>
                        <a:rPr lang="en-US" sz="1400" b="0" dirty="0">
                          <a:solidFill>
                            <a:schemeClr val="tx1"/>
                          </a:solidFill>
                        </a:rPr>
                        <a:t>unsigned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4294967295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843765641"/>
                  </a:ext>
                </a:extLst>
              </a:tr>
              <a:tr h="438674">
                <a:tc>
                  <a:txBody>
                    <a:bodyPr/>
                    <a:lstStyle/>
                    <a:p>
                      <a:r>
                        <a:rPr lang="en-US" sz="1400" b="0">
                          <a:solidFill>
                            <a:schemeClr val="tx1"/>
                          </a:solidFill>
                        </a:rPr>
                        <a:t>signed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729911756"/>
                  </a:ext>
                </a:extLst>
              </a:tr>
              <a:tr h="250062">
                <a:tc>
                  <a:txBody>
                    <a:bodyPr/>
                    <a:lstStyle/>
                    <a:p>
                      <a:r>
                        <a:rPr lang="en-US" sz="1400" b="0" dirty="0">
                          <a:solidFill>
                            <a:schemeClr val="tx1"/>
                          </a:solidFill>
                        </a:rPr>
                        <a:t>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-32768 to 32767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62028763"/>
                  </a:ext>
                </a:extLst>
              </a:tr>
              <a:tr h="250062">
                <a:tc>
                  <a:txBody>
                    <a:bodyPr/>
                    <a:lstStyle/>
                    <a:p>
                      <a:r>
                        <a:rPr lang="en-US" sz="1400" b="0">
                          <a:solidFill>
                            <a:schemeClr val="tx1"/>
                          </a:solidFill>
                        </a:rPr>
                        <a:t>unsigned 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65,535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451268894"/>
                  </a:ext>
                </a:extLst>
              </a:tr>
              <a:tr h="250062">
                <a:tc>
                  <a:txBody>
                    <a:bodyPr/>
                    <a:lstStyle/>
                    <a:p>
                      <a:r>
                        <a:rPr lang="en-US" sz="1400" b="0">
                          <a:solidFill>
                            <a:schemeClr val="tx1"/>
                          </a:solidFill>
                        </a:rPr>
                        <a:t>signed 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-32768 to 32767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4217406160"/>
                  </a:ext>
                </a:extLst>
              </a:tr>
              <a:tr h="438674">
                <a:tc>
                  <a:txBody>
                    <a:bodyPr/>
                    <a:lstStyle/>
                    <a:p>
                      <a:r>
                        <a:rPr lang="en-US" sz="1400" b="0">
                          <a:solidFill>
                            <a:schemeClr val="tx1"/>
                          </a:solidFill>
                        </a:rPr>
                        <a:t>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171630843"/>
                  </a:ext>
                </a:extLst>
              </a:tr>
              <a:tr h="250062">
                <a:tc>
                  <a:txBody>
                    <a:bodyPr/>
                    <a:lstStyle/>
                    <a:p>
                      <a:r>
                        <a:rPr lang="en-US" sz="1400" b="0">
                          <a:solidFill>
                            <a:schemeClr val="tx1"/>
                          </a:solidFill>
                        </a:rPr>
                        <a:t>signed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same as long int</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843575296"/>
                  </a:ext>
                </a:extLst>
              </a:tr>
              <a:tr h="250062">
                <a:tc>
                  <a:txBody>
                    <a:bodyPr/>
                    <a:lstStyle/>
                    <a:p>
                      <a:r>
                        <a:rPr lang="en-US" sz="1400" b="0">
                          <a:solidFill>
                            <a:schemeClr val="tx1"/>
                          </a:solidFill>
                        </a:rPr>
                        <a:t>unsigned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0 to 4,294,967,295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560729730"/>
                  </a:ext>
                </a:extLst>
              </a:tr>
              <a:tr h="250062">
                <a:tc>
                  <a:txBody>
                    <a:bodyPr/>
                    <a:lstStyle/>
                    <a:p>
                      <a:r>
                        <a:rPr lang="en-US" sz="1400" b="0">
                          <a:solidFill>
                            <a:schemeClr val="tx1"/>
                          </a:solidFill>
                        </a:rPr>
                        <a:t>long long int</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-(2^63) to (2^63)-1</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30802953"/>
                  </a:ext>
                </a:extLst>
              </a:tr>
              <a:tr h="627286">
                <a:tc>
                  <a:txBody>
                    <a:bodyPr/>
                    <a:lstStyle/>
                    <a:p>
                      <a:r>
                        <a:rPr lang="en-US" sz="1400" b="0">
                          <a:solidFill>
                            <a:schemeClr val="tx1"/>
                          </a:solidFill>
                        </a:rPr>
                        <a:t>unsigned long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0 to 18,446,744,073,709,551,615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873657767"/>
                  </a:ext>
                </a:extLst>
              </a:tr>
              <a:tr h="250062">
                <a:tc>
                  <a:txBody>
                    <a:bodyPr/>
                    <a:lstStyle/>
                    <a:p>
                      <a:r>
                        <a:rPr lang="en-US" sz="1400" b="0">
                          <a:solidFill>
                            <a:schemeClr val="tx1"/>
                          </a:solidFill>
                        </a:rPr>
                        <a:t>float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Depends on your system</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960110987"/>
                  </a:ext>
                </a:extLst>
              </a:tr>
              <a:tr h="250062">
                <a:tc>
                  <a:txBody>
                    <a:bodyPr/>
                    <a:lstStyle/>
                    <a:p>
                      <a:r>
                        <a:rPr lang="en-US" sz="1400" b="0">
                          <a:solidFill>
                            <a:schemeClr val="tx1"/>
                          </a:solidFill>
                        </a:rPr>
                        <a:t>double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endParaRPr lang="en-US" sz="1400" b="0" dirty="0">
                        <a:solidFill>
                          <a:schemeClr val="tx1"/>
                        </a:solidFill>
                      </a:endParaRP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738204455"/>
                  </a:ext>
                </a:extLst>
              </a:tr>
              <a:tr h="250062">
                <a:tc>
                  <a:txBody>
                    <a:bodyPr/>
                    <a:lstStyle/>
                    <a:p>
                      <a:r>
                        <a:rPr lang="en-US" sz="1400" b="0">
                          <a:solidFill>
                            <a:schemeClr val="tx1"/>
                          </a:solidFill>
                        </a:rPr>
                        <a:t>long double</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12bytes</a:t>
                      </a:r>
                    </a:p>
                  </a:txBody>
                  <a:tcPr marL="39722" marR="39722" marT="19861" marB="19861" anchor="ctr">
                    <a:lnL>
                      <a:noFill/>
                    </a:lnL>
                    <a:lnR>
                      <a:noFill/>
                    </a:lnR>
                    <a:lnT>
                      <a:noFill/>
                    </a:lnT>
                    <a:lnB>
                      <a:noFill/>
                    </a:lnB>
                    <a:solidFill>
                      <a:schemeClr val="accent2"/>
                    </a:solidFill>
                  </a:tcPr>
                </a:tc>
                <a:tc>
                  <a:txBody>
                    <a:bodyPr/>
                    <a:lstStyle/>
                    <a:p>
                      <a:endParaRPr lang="en-US" sz="1400" b="0" dirty="0">
                        <a:solidFill>
                          <a:schemeClr val="tx1"/>
                        </a:solidFill>
                      </a:endParaRP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847278740"/>
                  </a:ext>
                </a:extLst>
              </a:tr>
              <a:tr h="250062">
                <a:tc>
                  <a:txBody>
                    <a:bodyPr/>
                    <a:lstStyle/>
                    <a:p>
                      <a:r>
                        <a:rPr lang="en-US" sz="1400" b="0">
                          <a:solidFill>
                            <a:schemeClr val="tx1"/>
                          </a:solidFill>
                        </a:rPr>
                        <a:t>wchar_t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 or 4 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 wide character</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176899804"/>
                  </a:ext>
                </a:extLst>
              </a:tr>
            </a:tbl>
          </a:graphicData>
        </a:graphic>
      </p:graphicFrame>
    </p:spTree>
    <p:extLst>
      <p:ext uri="{BB962C8B-B14F-4D97-AF65-F5344CB8AC3E}">
        <p14:creationId xmlns:p14="http://schemas.microsoft.com/office/powerpoint/2010/main" val="218069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62603" y="370381"/>
            <a:ext cx="6643009" cy="1270161"/>
          </a:xfrm>
          <a:prstGeom prst="rect">
            <a:avLst/>
          </a:prstGeom>
        </p:spPr>
        <p:txBody>
          <a:bodyPr vert="horz" lIns="91440" tIns="45720" rIns="91440" bIns="45720" rtlCol="0" anchor="ctr">
            <a:normAutofit lnSpcReduction="1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Discover size (system dependent, sometimes)</a:t>
            </a:r>
          </a:p>
          <a:p>
            <a:pPr marL="685800" lvl="1"/>
            <a:r>
              <a:rPr lang="en-US" b="1" dirty="0" err="1"/>
              <a:t>sizeof</a:t>
            </a:r>
            <a:r>
              <a:rPr lang="en-US" b="1" dirty="0"/>
              <a:t>()</a:t>
            </a:r>
          </a:p>
          <a:p>
            <a:pPr marL="685800" lvl="1"/>
            <a:r>
              <a:rPr lang="en-US" b="1" dirty="0" err="1"/>
              <a:t>numeric_limits</a:t>
            </a:r>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DE64FD48-D9E0-4991-8B7F-70610369C8B1}"/>
              </a:ext>
            </a:extLst>
          </p:cNvPr>
          <p:cNvSpPr txBox="1"/>
          <p:nvPr/>
        </p:nvSpPr>
        <p:spPr>
          <a:xfrm>
            <a:off x="4549179" y="1227924"/>
            <a:ext cx="6469856" cy="5478423"/>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vars_size.cpp</a:t>
            </a:r>
          </a:p>
          <a:p>
            <a:r>
              <a:rPr lang="en-US" sz="1400" b="0" dirty="0">
                <a:solidFill>
                  <a:schemeClr val="bg1"/>
                </a:solidFill>
                <a:effectLst/>
                <a:latin typeface="Consolas" panose="020B0609020204030204" pitchFamily="49" charset="0"/>
              </a:rPr>
              <a:t>#include &lt;limits&gt;</a:t>
            </a:r>
          </a:p>
          <a:p>
            <a:r>
              <a:rPr lang="en-US" sz="1400" b="0" dirty="0">
                <a:solidFill>
                  <a:schemeClr val="bg1"/>
                </a:solidFill>
                <a:effectLst/>
                <a:latin typeface="Consolas" panose="020B0609020204030204" pitchFamily="49" charset="0"/>
              </a:rPr>
              <a:t>using namespace std;</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Query for the size of a specific type</a:t>
            </a:r>
          </a:p>
          <a:p>
            <a:r>
              <a:rPr lang="en-US" sz="1400" b="0" dirty="0">
                <a:solidFill>
                  <a:schemeClr val="bg1"/>
                </a:solidFill>
                <a:effectLst/>
                <a:latin typeface="Consolas" panose="020B0609020204030204" pitchFamily="49" charset="0"/>
              </a:rPr>
              <a:t>  float </a:t>
            </a:r>
            <a:r>
              <a:rPr lang="en-US" sz="1400" b="0" dirty="0" err="1">
                <a:solidFill>
                  <a:schemeClr val="bg1"/>
                </a:solidFill>
                <a:effectLst/>
                <a:latin typeface="Consolas" panose="020B0609020204030204" pitchFamily="49" charset="0"/>
              </a:rPr>
              <a:t>my_float</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"A float is " &lt;&lt; </a:t>
            </a:r>
            <a:r>
              <a:rPr lang="en-US" sz="1400" b="0" dirty="0" err="1">
                <a:solidFill>
                  <a:schemeClr val="bg1"/>
                </a:solidFill>
                <a:effectLst/>
                <a:latin typeface="Consolas" panose="020B0609020204030204" pitchFamily="49" charset="0"/>
              </a:rPr>
              <a:t>sizeof</a:t>
            </a:r>
            <a:r>
              <a:rPr lang="en-US" sz="1400" b="0" dirty="0">
                <a:solidFill>
                  <a:schemeClr val="bg1"/>
                </a:solidFill>
                <a:effectLst/>
                <a:latin typeface="Consolas" panose="020B0609020204030204" pitchFamily="49" charset="0"/>
              </a:rPr>
              <a:t>(float) &lt;&lt; " bytes.\n";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How many digits w/o loss of precision?</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"A float can contain " </a:t>
            </a:r>
            <a:r>
              <a:rPr lang="en-US" sz="1400" dirty="0">
                <a:solidFill>
                  <a:schemeClr val="bg1"/>
                </a:solidFill>
                <a:latin typeface="Consolas" panose="020B0609020204030204" pitchFamily="49" charset="0"/>
              </a:rPr>
              <a:t>        </a:t>
            </a:r>
          </a:p>
          <a:p>
            <a:r>
              <a:rPr lang="en-US" sz="1400" b="0" dirty="0">
                <a:solidFill>
                  <a:schemeClr val="bg1"/>
                </a:solidFill>
                <a:effectLst/>
                <a:latin typeface="Consolas" panose="020B0609020204030204" pitchFamily="49" charset="0"/>
              </a:rPr>
              <a:t>       &lt;&lt;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&lt;float&gt;::digits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digits. \n";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What's the largest?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"Max value: "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&lt;float&gt;::max()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What's the smallest?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"Min value: "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&lt;float&gt;::min()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\n";</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863594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8295" y="696178"/>
            <a:ext cx="6643009" cy="5852540"/>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b="1" dirty="0"/>
              <a:t>Creating variables</a:t>
            </a:r>
          </a:p>
          <a:p>
            <a:pPr marL="685800" lvl="1"/>
            <a:r>
              <a:rPr lang="en-US" b="1" dirty="0"/>
              <a:t>must be declared and specified</a:t>
            </a:r>
          </a:p>
          <a:p>
            <a:pPr marL="685800" lvl="1"/>
            <a:r>
              <a:rPr lang="en-US" b="1" dirty="0"/>
              <a:t>both may happen at once:</a:t>
            </a:r>
          </a:p>
          <a:p>
            <a:pPr marL="1143000" lvl="2"/>
            <a:r>
              <a:rPr lang="en-US" b="1" dirty="0"/>
              <a:t>#define PI 3.14      // no ;   value stored extremally</a:t>
            </a:r>
          </a:p>
          <a:p>
            <a:pPr marL="1143000" lvl="2"/>
            <a:r>
              <a:rPr lang="en-US" b="1" dirty="0"/>
              <a:t>const float =  E 2.718;     // value stored in app</a:t>
            </a:r>
          </a:p>
          <a:p>
            <a:pPr marL="685800" lvl="1"/>
            <a:r>
              <a:rPr lang="en-US" b="1" dirty="0"/>
              <a:t>declaration and specification can be separate</a:t>
            </a:r>
          </a:p>
          <a:p>
            <a:pPr marL="1143000" lvl="2"/>
            <a:r>
              <a:rPr lang="en-US" b="1" dirty="0"/>
              <a:t>int </a:t>
            </a:r>
            <a:r>
              <a:rPr lang="en-US" b="1" dirty="0" err="1"/>
              <a:t>dog_years</a:t>
            </a:r>
            <a:r>
              <a:rPr lang="en-US" b="1" dirty="0"/>
              <a:t>;</a:t>
            </a:r>
          </a:p>
          <a:p>
            <a:pPr marL="1143000" lvl="2"/>
            <a:r>
              <a:rPr lang="en-US" b="1" dirty="0" err="1"/>
              <a:t>dog_years</a:t>
            </a:r>
            <a:r>
              <a:rPr lang="en-US" b="1" dirty="0"/>
              <a:t>=7;</a:t>
            </a:r>
          </a:p>
          <a:p>
            <a:pPr marL="685800" lvl="1"/>
            <a:r>
              <a:rPr lang="en-US" b="1" dirty="0"/>
              <a:t>multiple declarations possible (not necessarily good)</a:t>
            </a:r>
          </a:p>
          <a:p>
            <a:pPr marL="1143000" lvl="2"/>
            <a:r>
              <a:rPr lang="en-US" b="1" dirty="0"/>
              <a:t>int </a:t>
            </a:r>
            <a:r>
              <a:rPr lang="en-US" b="1" dirty="0" err="1"/>
              <a:t>i</a:t>
            </a:r>
            <a:r>
              <a:rPr lang="en-US" b="1" dirty="0"/>
              <a:t>, j, k;  </a:t>
            </a:r>
          </a:p>
          <a:p>
            <a:pPr marL="685800" lvl="1"/>
            <a:r>
              <a:rPr lang="en-US" b="1" dirty="0"/>
              <a:t>data can be specified in terms of literals</a:t>
            </a:r>
          </a:p>
          <a:p>
            <a:pPr marL="1143000" lvl="2"/>
            <a:r>
              <a:rPr lang="en-US" b="1" dirty="0"/>
              <a:t>120   //base 10 int</a:t>
            </a:r>
          </a:p>
          <a:p>
            <a:pPr marL="1143000" lvl="2"/>
            <a:r>
              <a:rPr lang="en-US" b="1" dirty="0"/>
              <a:t>033   //base 8 int (octal)</a:t>
            </a:r>
          </a:p>
          <a:p>
            <a:pPr marL="1143000" lvl="2"/>
            <a:r>
              <a:rPr lang="en-US" b="1" dirty="0"/>
              <a:t>0x3   //base 16 int (hex)</a:t>
            </a:r>
          </a:p>
          <a:p>
            <a:pPr marL="1143000" lvl="2"/>
            <a:r>
              <a:rPr lang="en-US" b="1" dirty="0"/>
              <a:t>0b11 //baes 2 int (binary)</a:t>
            </a:r>
          </a:p>
          <a:p>
            <a:pPr marL="1143000" lvl="2"/>
            <a:r>
              <a:rPr lang="en-US" b="1" dirty="0"/>
              <a:t>30u   //unsigned int</a:t>
            </a:r>
          </a:p>
          <a:p>
            <a:pPr marL="1143000" lvl="2"/>
            <a:r>
              <a:rPr lang="en-US" b="1" dirty="0"/>
              <a:t>30L    // long</a:t>
            </a:r>
          </a:p>
          <a:p>
            <a:pPr marL="1143000" lvl="2"/>
            <a:r>
              <a:rPr lang="en-US" b="1" dirty="0"/>
              <a:t>30ul  // unsigned long</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9470494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Type-casting (changing variable type)</a:t>
            </a:r>
          </a:p>
          <a:p>
            <a:pPr marL="685800" lvl="1"/>
            <a:r>
              <a:rPr lang="en-US" b="1" dirty="0">
                <a:solidFill>
                  <a:schemeClr val="bg2">
                    <a:lumMod val="75000"/>
                  </a:schemeClr>
                </a:solidFill>
              </a:rPr>
              <a:t>implicit (“standard conversion”)</a:t>
            </a:r>
          </a:p>
          <a:p>
            <a:pPr marL="685800" lvl="1"/>
            <a:r>
              <a:rPr lang="en-US" b="1" dirty="0"/>
              <a:t>explicit</a:t>
            </a:r>
          </a:p>
          <a:p>
            <a:pPr marL="685800" lvl="1"/>
            <a:r>
              <a:rPr lang="en-US" b="1" dirty="0"/>
              <a:t>special functions like std::</a:t>
            </a:r>
            <a:r>
              <a:rPr lang="en-US" b="1" dirty="0" err="1"/>
              <a:t>stoi</a:t>
            </a:r>
            <a:r>
              <a:rPr lang="en-US" b="1" dirty="0"/>
              <a:t> (</a:t>
            </a:r>
            <a:r>
              <a:rPr lang="en-US" b="1" dirty="0" err="1"/>
              <a:t>string</a:t>
            </a:r>
            <a:r>
              <a:rPr lang="en-US" b="1" dirty="0" err="1">
                <a:sym typeface="Wingdings" panose="05000000000000000000" pitchFamily="2" charset="2"/>
              </a:rPr>
              <a:t>integers</a:t>
            </a:r>
            <a:r>
              <a:rPr lang="en-US" b="1" dirty="0">
                <a:sym typeface="Wingdings" panose="05000000000000000000" pitchFamily="2" charset="2"/>
              </a:rPr>
              <a:t>), std::</a:t>
            </a:r>
            <a:r>
              <a:rPr lang="en-US" b="1" dirty="0" err="1">
                <a:sym typeface="Wingdings" panose="05000000000000000000" pitchFamily="2" charset="2"/>
              </a:rPr>
              <a:t>stof</a:t>
            </a:r>
            <a:r>
              <a:rPr lang="en-US" b="1" dirty="0">
                <a:sym typeface="Wingdings" panose="05000000000000000000" pitchFamily="2" charset="2"/>
              </a:rPr>
              <a:t> (string-&gt; float), std::</a:t>
            </a:r>
            <a:r>
              <a:rPr lang="en-US" b="1" dirty="0" err="1">
                <a:sym typeface="Wingdings" panose="05000000000000000000" pitchFamily="2" charset="2"/>
              </a:rPr>
              <a:t>stod</a:t>
            </a:r>
            <a:r>
              <a:rPr lang="en-US" b="1" dirty="0">
                <a:sym typeface="Wingdings" panose="05000000000000000000" pitchFamily="2" charset="2"/>
              </a:rPr>
              <a:t> (string-&gt; double), </a:t>
            </a:r>
          </a:p>
          <a:p>
            <a:pPr marL="685800" lvl="1"/>
            <a:r>
              <a:rPr lang="en-US" b="1" dirty="0" err="1">
                <a:solidFill>
                  <a:schemeClr val="tx1">
                    <a:lumMod val="75000"/>
                  </a:schemeClr>
                </a:solidFill>
              </a:rPr>
              <a:t>dynamic_cast</a:t>
            </a:r>
            <a:r>
              <a:rPr lang="en-US" b="1" dirty="0">
                <a:solidFill>
                  <a:schemeClr val="tx1">
                    <a:lumMod val="75000"/>
                  </a:schemeClr>
                </a:solidFill>
              </a:rPr>
              <a:t> (used with pointers, ensures completeness)</a:t>
            </a:r>
          </a:p>
          <a:p>
            <a:pPr marL="685800" lvl="1"/>
            <a:r>
              <a:rPr lang="en-US" b="1" dirty="0" err="1">
                <a:solidFill>
                  <a:schemeClr val="tx1">
                    <a:lumMod val="75000"/>
                  </a:schemeClr>
                </a:solidFill>
              </a:rPr>
              <a:t>static_cast</a:t>
            </a:r>
            <a:r>
              <a:rPr lang="en-US" b="1" dirty="0">
                <a:solidFill>
                  <a:schemeClr val="tx1">
                    <a:lumMod val="75000"/>
                  </a:schemeClr>
                </a:solidFill>
              </a:rPr>
              <a:t> (used with pointers between related classes, buyer beware)</a:t>
            </a:r>
          </a:p>
          <a:p>
            <a:pPr marL="685800" lvl="1"/>
            <a:r>
              <a:rPr lang="en-US" b="1" dirty="0" err="1">
                <a:solidFill>
                  <a:schemeClr val="tx1">
                    <a:lumMod val="75000"/>
                  </a:schemeClr>
                </a:solidFill>
              </a:rPr>
              <a:t>reinterpret_cast</a:t>
            </a:r>
            <a:r>
              <a:rPr lang="en-US" b="1" dirty="0">
                <a:solidFill>
                  <a:schemeClr val="tx1">
                    <a:lumMod val="75000"/>
                  </a:schemeClr>
                </a:solidFill>
              </a:rPr>
              <a:t> (low-level, binary copy or object passed to a new pointer)</a:t>
            </a:r>
          </a:p>
          <a:p>
            <a:pPr marL="685800" lvl="1"/>
            <a:r>
              <a:rPr lang="en-US" b="1" dirty="0" err="1">
                <a:solidFill>
                  <a:schemeClr val="tx1">
                    <a:lumMod val="75000"/>
                  </a:schemeClr>
                </a:solidFill>
              </a:rPr>
              <a:t>const_cast</a:t>
            </a:r>
            <a:r>
              <a:rPr lang="en-US" b="1" dirty="0">
                <a:solidFill>
                  <a:schemeClr val="tx1">
                    <a:lumMod val="75000"/>
                  </a:schemeClr>
                </a:solidFill>
              </a:rPr>
              <a:t> (make a constant a variable or vice-versa.</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952637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9832" y="-552472"/>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Miscellaneous</a:t>
            </a:r>
          </a:p>
          <a:p>
            <a:pPr marL="685800" lvl="1"/>
            <a:r>
              <a:rPr lang="en-US" sz="2000" b="1" dirty="0"/>
              <a:t>typedef allows an alias to a var type</a:t>
            </a:r>
          </a:p>
          <a:p>
            <a:pPr marL="1143000" lvl="2"/>
            <a:r>
              <a:rPr lang="en-US" sz="2000" b="1" dirty="0"/>
              <a:t>typedef int </a:t>
            </a:r>
            <a:r>
              <a:rPr lang="en-US" sz="2000" b="1" dirty="0" err="1"/>
              <a:t>alias_to_int</a:t>
            </a:r>
            <a:r>
              <a:rPr lang="en-US" sz="2000" b="1" dirty="0"/>
              <a:t>;</a:t>
            </a:r>
          </a:p>
          <a:p>
            <a:pPr marL="685800" lvl="1"/>
            <a:r>
              <a:rPr lang="en-US" sz="2000" b="1" dirty="0"/>
              <a:t>Templates provide a standard set of container variable types via the STL</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092781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07526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String manipulation with the string object</a:t>
            </a:r>
          </a:p>
          <a:p>
            <a:pPr marL="685800" lvl="1"/>
            <a:r>
              <a:rPr lang="en-US" b="1" dirty="0"/>
              <a:t>size</a:t>
            </a:r>
          </a:p>
          <a:p>
            <a:pPr marL="685800" lvl="1"/>
            <a:r>
              <a:rPr lang="en-US" b="1" dirty="0"/>
              <a:t>length</a:t>
            </a:r>
          </a:p>
          <a:p>
            <a:pPr marL="685800" lvl="1"/>
            <a:r>
              <a:rPr lang="en-US" b="1" dirty="0"/>
              <a:t>append</a:t>
            </a:r>
          </a:p>
          <a:p>
            <a:pPr marL="685800" lvl="1"/>
            <a:r>
              <a:rPr lang="en-US" b="1" dirty="0"/>
              <a:t>compare</a:t>
            </a:r>
          </a:p>
          <a:p>
            <a:pPr marL="685800" lvl="1"/>
            <a:r>
              <a:rPr lang="en-US" b="1" dirty="0"/>
              <a:t>insert </a:t>
            </a:r>
          </a:p>
          <a:p>
            <a:pPr marL="685800" lvl="1"/>
            <a:r>
              <a:rPr lang="en-US" b="1" dirty="0"/>
              <a:t>find </a:t>
            </a:r>
          </a:p>
          <a:p>
            <a:pPr marL="685800" lvl="1"/>
            <a:r>
              <a:rPr lang="en-US" b="1" dirty="0"/>
              <a:t>replace</a:t>
            </a:r>
          </a:p>
          <a:p>
            <a:pPr marL="685800" lvl="1"/>
            <a:r>
              <a:rPr lang="en-US" b="1" dirty="0"/>
              <a:t>concatenate with the + operator</a:t>
            </a:r>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263369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9832" y="-552472"/>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Vectors</a:t>
            </a:r>
          </a:p>
          <a:p>
            <a:pPr marL="685800" lvl="1"/>
            <a:r>
              <a:rPr lang="en-US" sz="2000" b="1" dirty="0"/>
              <a:t>Ordered sequence of objects</a:t>
            </a:r>
          </a:p>
          <a:p>
            <a:pPr marL="685800" lvl="1"/>
            <a:r>
              <a:rPr lang="en-US" sz="2000" b="1" dirty="0"/>
              <a:t>Part of the STL</a:t>
            </a:r>
          </a:p>
          <a:p>
            <a:pPr marL="685800" lvl="1"/>
            <a:r>
              <a:rPr lang="en-US" sz="2000" b="1" dirty="0">
                <a:solidFill>
                  <a:schemeClr val="bg2">
                    <a:lumMod val="75000"/>
                  </a:schemeClr>
                </a:solidFill>
              </a:rPr>
              <a:t>#include &lt;vector&gt;</a:t>
            </a:r>
          </a:p>
          <a:p>
            <a:pPr marL="685800" lvl="1"/>
            <a:r>
              <a:rPr lang="en-US" sz="2000" b="1" dirty="0"/>
              <a:t>methods for loading data, indexing, inserting, removing, etc.</a:t>
            </a:r>
          </a:p>
          <a:p>
            <a:pPr marL="685800" lvl="1"/>
            <a:r>
              <a:rPr lang="en-US" sz="2000" b="1" dirty="0">
                <a:solidFill>
                  <a:schemeClr val="bg2">
                    <a:lumMod val="75000"/>
                  </a:schemeClr>
                </a:solidFill>
              </a:rPr>
              <a:t>“self-aware” of key metadata like size</a:t>
            </a:r>
          </a:p>
          <a:p>
            <a:pPr marL="685800" lvl="1"/>
            <a:r>
              <a:rPr lang="en-US" sz="2000" b="1" dirty="0" err="1"/>
              <a:t>iterable</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8573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03707" y="192111"/>
            <a:ext cx="6643009" cy="5963184"/>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b="1" dirty="0"/>
              <a:t>Vectors cheat sheet</a:t>
            </a:r>
          </a:p>
          <a:p>
            <a:pPr marL="0" marR="0" indent="0">
              <a:spcBef>
                <a:spcPct val="20000"/>
              </a:spcBef>
              <a:spcAft>
                <a:spcPts val="600"/>
              </a:spcAft>
              <a:buClr>
                <a:schemeClr val="tx1"/>
              </a:buClr>
              <a:buSzPct val="80000"/>
              <a:buNone/>
            </a:pPr>
            <a:r>
              <a:rPr lang="en-US" b="1" dirty="0"/>
              <a:t>	</a:t>
            </a:r>
            <a:r>
              <a:rPr lang="en-US" b="1" dirty="0" err="1"/>
              <a:t>push_back</a:t>
            </a:r>
            <a:r>
              <a:rPr lang="en-US" b="1" dirty="0"/>
              <a:t>()  adds values to end</a:t>
            </a:r>
          </a:p>
          <a:p>
            <a:pPr marL="0" marR="0" indent="0">
              <a:spcBef>
                <a:spcPct val="20000"/>
              </a:spcBef>
              <a:spcAft>
                <a:spcPts val="600"/>
              </a:spcAft>
              <a:buClr>
                <a:schemeClr val="tx1"/>
              </a:buClr>
              <a:buSzPct val="80000"/>
              <a:buNone/>
            </a:pPr>
            <a:r>
              <a:rPr lang="en-US" b="1" dirty="0"/>
              <a:t>	</a:t>
            </a:r>
            <a:r>
              <a:rPr lang="en-US" b="1" dirty="0" err="1"/>
              <a:t>pop_back</a:t>
            </a:r>
            <a:r>
              <a:rPr lang="en-US" b="1" dirty="0"/>
              <a:t>()  removes values from end</a:t>
            </a:r>
          </a:p>
          <a:p>
            <a:pPr marL="0" marR="0" indent="0">
              <a:spcBef>
                <a:spcPct val="20000"/>
              </a:spcBef>
              <a:spcAft>
                <a:spcPts val="600"/>
              </a:spcAft>
              <a:buClr>
                <a:schemeClr val="tx1"/>
              </a:buClr>
              <a:buSzPct val="80000"/>
              <a:buNone/>
            </a:pPr>
            <a:r>
              <a:rPr lang="en-US" b="1" dirty="0"/>
              <a:t>	insert()  just what you think</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front  first element</a:t>
            </a:r>
          </a:p>
          <a:p>
            <a:pPr marL="0" marR="0" indent="0">
              <a:spcBef>
                <a:spcPct val="20000"/>
              </a:spcBef>
              <a:spcAft>
                <a:spcPts val="600"/>
              </a:spcAft>
              <a:buClr>
                <a:schemeClr val="tx1"/>
              </a:buClr>
              <a:buSzPct val="80000"/>
              <a:buNone/>
            </a:pPr>
            <a:r>
              <a:rPr lang="en-US" b="1" dirty="0"/>
              <a:t>	back last element</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access operator is [ ] for individual elements</a:t>
            </a:r>
          </a:p>
          <a:p>
            <a:pPr marL="0" marR="0" indent="0">
              <a:spcBef>
                <a:spcPct val="20000"/>
              </a:spcBef>
              <a:spcAft>
                <a:spcPts val="600"/>
              </a:spcAft>
              <a:buClr>
                <a:schemeClr val="tx1"/>
              </a:buClr>
              <a:buSzPct val="80000"/>
              <a:buNone/>
            </a:pPr>
            <a:r>
              <a:rPr lang="en-US" b="1" dirty="0"/>
              <a:t>	iterators include begin, end</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size() for number of elements</a:t>
            </a:r>
          </a:p>
          <a:p>
            <a:pPr marL="0" marR="0" indent="0">
              <a:spcBef>
                <a:spcPct val="20000"/>
              </a:spcBef>
              <a:spcAft>
                <a:spcPts val="600"/>
              </a:spcAft>
              <a:buClr>
                <a:schemeClr val="tx1"/>
              </a:buClr>
              <a:buSzPct val="80000"/>
              <a:buNone/>
            </a:pPr>
            <a:r>
              <a:rPr lang="en-US" b="1" dirty="0"/>
              <a:t>	empty() Boolean answer to: is it empty?</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FFCDF29F-9075-4C64-9B83-3F90958F6450}"/>
              </a:ext>
            </a:extLst>
          </p:cNvPr>
          <p:cNvSpPr txBox="1"/>
          <p:nvPr/>
        </p:nvSpPr>
        <p:spPr>
          <a:xfrm>
            <a:off x="4697562" y="6296557"/>
            <a:ext cx="6458118" cy="369332"/>
          </a:xfrm>
          <a:prstGeom prst="rect">
            <a:avLst/>
          </a:prstGeom>
          <a:noFill/>
        </p:spPr>
        <p:txBody>
          <a:bodyPr wrap="square">
            <a:spAutoFit/>
          </a:bodyPr>
          <a:lstStyle/>
          <a:p>
            <a:r>
              <a:rPr lang="en-US" dirty="0"/>
              <a:t>https://www.cplusplus.com/reference/vector/vector/</a:t>
            </a:r>
          </a:p>
        </p:txBody>
      </p:sp>
    </p:spTree>
    <p:extLst>
      <p:ext uri="{BB962C8B-B14F-4D97-AF65-F5344CB8AC3E}">
        <p14:creationId xmlns:p14="http://schemas.microsoft.com/office/powerpoint/2010/main" val="211878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br>
              <a:rPr lang="en-US" altLang="en-US" sz="1200">
                <a:ea typeface="Times New Roman" panose="02020603050405020304" pitchFamily="18" charset="0"/>
              </a:rPr>
            </a:br>
            <a:endParaRPr lang="en-US" altLang="en-US"/>
          </a:p>
        </p:txBody>
      </p:sp>
      <p:sp>
        <p:nvSpPr>
          <p:cNvPr id="11" name="TextBox 10"/>
          <p:cNvSpPr txBox="1"/>
          <p:nvPr/>
        </p:nvSpPr>
        <p:spPr>
          <a:xfrm>
            <a:off x="5028241" y="0"/>
            <a:ext cx="2135521" cy="400110"/>
          </a:xfrm>
          <a:prstGeom prst="rect">
            <a:avLst/>
          </a:prstGeom>
          <a:noFill/>
        </p:spPr>
        <p:txBody>
          <a:bodyPr wrap="none" rtlCol="0">
            <a:spAutoFit/>
          </a:bodyPr>
          <a:lstStyle/>
          <a:p>
            <a:r>
              <a:rPr lang="en-US" sz="2000" b="1" dirty="0"/>
              <a:t>Your Facilitators</a:t>
            </a:r>
          </a:p>
        </p:txBody>
      </p:sp>
      <p:sp>
        <p:nvSpPr>
          <p:cNvPr id="5" name="TextBox 4"/>
          <p:cNvSpPr txBox="1"/>
          <p:nvPr/>
        </p:nvSpPr>
        <p:spPr>
          <a:xfrm>
            <a:off x="1557218" y="628144"/>
            <a:ext cx="5805608" cy="2677656"/>
          </a:xfrm>
          <a:prstGeom prst="rect">
            <a:avLst/>
          </a:prstGeom>
          <a:noFill/>
        </p:spPr>
        <p:txBody>
          <a:bodyPr wrap="square" rtlCol="0">
            <a:spAutoFit/>
          </a:bodyPr>
          <a:lstStyle/>
          <a:p>
            <a:r>
              <a:rPr lang="en-US" sz="1400" b="1" dirty="0"/>
              <a:t>Gil Dickens is President of AGS LLC. He was previously Area Director of Acquisition Cost and Logistics for a major defense firm, and has 44 years of acquisition and program management leadership in Service Level Financial Management/ Analytics, IT Program Management for software design/development, Defense Satellite, Air Force Space, Marine Corps ground/ C4ISR,  Training Curriculum development/ delivery, Cyber IT, ​avionics, electronics, environmental remediation, chemical/biological, and Defense systems at the highest DoD levels. He has a Master of Public Administration (Economics) from Harvard with coursework including National Economic Models, International Trade Policy and Law (at Harvard Law).</a:t>
            </a:r>
          </a:p>
        </p:txBody>
      </p:sp>
      <p:sp>
        <p:nvSpPr>
          <p:cNvPr id="6" name="TextBox 5"/>
          <p:cNvSpPr txBox="1"/>
          <p:nvPr/>
        </p:nvSpPr>
        <p:spPr>
          <a:xfrm>
            <a:off x="4455412" y="3887369"/>
            <a:ext cx="6242050" cy="2462213"/>
          </a:xfrm>
          <a:prstGeom prst="rect">
            <a:avLst/>
          </a:prstGeom>
          <a:noFill/>
        </p:spPr>
        <p:txBody>
          <a:bodyPr wrap="square" rtlCol="0">
            <a:spAutoFit/>
          </a:bodyPr>
          <a:lstStyle/>
          <a:p>
            <a:r>
              <a:rPr lang="en-US" sz="1400" b="1" dirty="0"/>
              <a:t>Pat Barton is a former Energy Scientist at PNNL with expertise in mathematical modeling of complex ecological and human-build systems.  He was the lead Python instructor and Dean of Faculty at the O’Reilly School of Technology and has 10 years’ experience teaching statistics, programming, and mathematical to mid-career adults.</a:t>
            </a:r>
          </a:p>
          <a:p>
            <a:endParaRPr lang="en-US" sz="1400" b="1" dirty="0"/>
          </a:p>
          <a:p>
            <a:r>
              <a:rPr lang="en-US" sz="1400" b="1" dirty="0"/>
              <a:t>He is the CEO of PES, LLC, a consulting firm in the software development and mathematical modeling space.</a:t>
            </a:r>
          </a:p>
          <a:p>
            <a:endParaRPr lang="en-US" sz="1400" b="1" dirty="0"/>
          </a:p>
          <a:p>
            <a:r>
              <a:rPr lang="en-US" sz="1400" b="1" dirty="0"/>
              <a:t>He has a Masters of Engineering from the Thayer School at Dartmouth College and a B.A. in Economics from the University of Michigan.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230" b="-14784"/>
          <a:stretch/>
        </p:blipFill>
        <p:spPr>
          <a:xfrm>
            <a:off x="7262084" y="418477"/>
            <a:ext cx="3263900" cy="3133724"/>
          </a:xfrm>
          <a:prstGeom prst="rect">
            <a:avLst/>
          </a:prstGeom>
          <a:effectLst>
            <a:softEdge rad="317500"/>
          </a:effectLst>
        </p:spPr>
      </p:pic>
      <p:pic>
        <p:nvPicPr>
          <p:cNvPr id="7" name="Picture 6">
            <a:extLst>
              <a:ext uri="{FF2B5EF4-FFF2-40B4-BE49-F238E27FC236}">
                <a16:creationId xmlns:a16="http://schemas.microsoft.com/office/drawing/2014/main" id="{848CA637-8256-4BEB-B9D6-33FAE791A7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775" y="3994419"/>
            <a:ext cx="1970843" cy="2463554"/>
          </a:xfrm>
          <a:prstGeom prst="rect">
            <a:avLst/>
          </a:prstGeom>
        </p:spPr>
      </p:pic>
    </p:spTree>
    <p:extLst>
      <p:ext uri="{BB962C8B-B14F-4D97-AF65-F5344CB8AC3E}">
        <p14:creationId xmlns:p14="http://schemas.microsoft.com/office/powerpoint/2010/main" val="3558181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23775" y="-1675877"/>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a:t>
            </a:r>
          </a:p>
          <a:p>
            <a:pPr marL="685800" lvl="1"/>
            <a:r>
              <a:rPr lang="en-US" sz="2000" b="1" dirty="0"/>
              <a:t>Please write a program that:</a:t>
            </a:r>
          </a:p>
          <a:p>
            <a:pPr marL="1143000" lvl="2"/>
            <a:r>
              <a:rPr lang="en-US" sz="1800" b="1" dirty="0">
                <a:solidFill>
                  <a:schemeClr val="bg2">
                    <a:lumMod val="75000"/>
                  </a:schemeClr>
                </a:solidFill>
              </a:rPr>
              <a:t>creates a </a:t>
            </a:r>
            <a:r>
              <a:rPr lang="en-US" sz="1800" b="1" dirty="0"/>
              <a:t>empty string vector named parsed</a:t>
            </a:r>
          </a:p>
          <a:p>
            <a:pPr marL="1143000" lvl="2"/>
            <a:r>
              <a:rPr lang="en-US" sz="1800" b="1" dirty="0">
                <a:solidFill>
                  <a:schemeClr val="bg2">
                    <a:lumMod val="75000"/>
                  </a:schemeClr>
                </a:solidFill>
              </a:rPr>
              <a:t>adds the first four words of a string, one at a time, to the vector.</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54EF4001-B824-4A8B-B4A5-3B67C71FBD65}"/>
              </a:ext>
            </a:extLst>
          </p:cNvPr>
          <p:cNvSpPr txBox="1"/>
          <p:nvPr/>
        </p:nvSpPr>
        <p:spPr>
          <a:xfrm>
            <a:off x="4410351" y="2941853"/>
            <a:ext cx="6469856" cy="2893100"/>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starter code</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lorem = </a:t>
            </a:r>
            <a:r>
              <a:rPr lang="en-US" sz="1400" b="0" dirty="0">
                <a:solidFill>
                  <a:schemeClr val="bg1"/>
                </a:solidFill>
                <a:effectLst/>
                <a:latin typeface="Consolas" panose="020B0609020204030204" pitchFamily="49" charset="0"/>
              </a:rPr>
              <a:t>"Lorem ipsum dolor sit </a:t>
            </a:r>
            <a:r>
              <a:rPr lang="en-US" sz="1400" b="0" dirty="0" err="1">
                <a:solidFill>
                  <a:schemeClr val="bg1"/>
                </a:solidFill>
                <a:effectLst/>
                <a:latin typeface="Consolas" panose="020B0609020204030204" pitchFamily="49" charset="0"/>
              </a:rPr>
              <a:t>amet</a:t>
            </a:r>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consectetur</a:t>
            </a:r>
            <a:r>
              <a:rPr lang="en-US" sz="1400" b="0" dirty="0">
                <a:solidFill>
                  <a:schemeClr val="bg1"/>
                </a:solidFill>
                <a:effectLst/>
                <a:latin typeface="Consolas" panose="020B0609020204030204" pitchFamily="49" charset="0"/>
              </a:rPr>
              <a:t> “</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for (int </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=0; </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&lt;5; </a:t>
            </a:r>
            <a:r>
              <a:rPr lang="en-US" sz="1400" b="0" dirty="0" err="1">
                <a:solidFill>
                  <a:schemeClr val="bg1"/>
                </a:solidFill>
                <a:effectLst/>
                <a:latin typeface="Consolas" panose="020B0609020204030204" pitchFamily="49" charset="0"/>
              </a:rPr>
              <a:t>i</a:t>
            </a:r>
            <a:r>
              <a:rPr lang="en-US" sz="1400" dirty="0">
                <a:solidFill>
                  <a:schemeClr val="bg1"/>
                </a:solidFill>
                <a:latin typeface="Consolas" panose="020B0609020204030204" pitchFamily="49" charset="0"/>
              </a:rPr>
              <a:t>++){</a:t>
            </a:r>
          </a:p>
          <a:p>
            <a:r>
              <a:rPr lang="en-US" sz="1400" b="0" dirty="0">
                <a:solidFill>
                  <a:schemeClr val="bg1"/>
                </a:solidFill>
                <a:effectLst/>
                <a:latin typeface="Consolas" panose="020B0609020204030204" pitchFamily="49" charset="0"/>
              </a:rPr>
              <a:t>  	// your parsing code goes here</a:t>
            </a:r>
          </a:p>
          <a:p>
            <a:r>
              <a:rPr lang="en-US" sz="1400" dirty="0">
                <a:solidFill>
                  <a:schemeClr val="bg1"/>
                </a:solidFill>
                <a:latin typeface="Consolas" panose="020B0609020204030204" pitchFamily="49" charset="0"/>
              </a:rPr>
              <a:t>  }</a:t>
            </a:r>
          </a:p>
          <a:p>
            <a:r>
              <a:rPr lang="en-US" sz="1400" dirty="0">
                <a:solidFill>
                  <a:schemeClr val="bg1"/>
                </a:solidFill>
                <a:latin typeface="Consolas" panose="020B0609020204030204" pitchFamily="49" charset="0"/>
              </a:rPr>
              <a:t>  for (int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=0;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&lt;4;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parsed[</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 &lt;&lt; </a:t>
            </a:r>
            <a:r>
              <a:rPr lang="en-US" sz="1400" dirty="0">
                <a:solidFill>
                  <a:schemeClr val="bg1"/>
                </a:solidFill>
                <a:latin typeface="Consolas" panose="020B0609020204030204" pitchFamily="49" charset="0"/>
              </a:rPr>
              <a:t>‘\t’;</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819186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663519" y="507889"/>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String manipulation with the regex library</a:t>
            </a:r>
          </a:p>
          <a:p>
            <a:pPr marL="685800" lvl="1"/>
            <a:r>
              <a:rPr lang="en-US" b="1" dirty="0"/>
              <a:t>#include &lt;regex&gt;;</a:t>
            </a:r>
          </a:p>
          <a:p>
            <a:pPr marL="685800" lvl="1"/>
            <a:r>
              <a:rPr lang="en-US" b="1" dirty="0"/>
              <a:t>regex() to create a regex object</a:t>
            </a:r>
          </a:p>
          <a:p>
            <a:pPr marL="685800" lvl="1"/>
            <a:r>
              <a:rPr lang="en-US" b="1" dirty="0" err="1"/>
              <a:t>regex_search</a:t>
            </a:r>
            <a:r>
              <a:rPr lang="en-US" b="1" dirty="0"/>
              <a:t>() to search a string</a:t>
            </a:r>
          </a:p>
          <a:p>
            <a:pPr marL="685800" lvl="1"/>
            <a:r>
              <a:rPr lang="en-US" b="1" dirty="0" err="1"/>
              <a:t>regex_replace</a:t>
            </a:r>
            <a:r>
              <a:rPr lang="en-US" b="1" dirty="0"/>
              <a:t> to find matching position</a:t>
            </a:r>
          </a:p>
          <a:p>
            <a:pPr marL="685800" lvl="1"/>
            <a:r>
              <a:rPr lang="en-US" b="1" dirty="0" err="1"/>
              <a:t>smatch</a:t>
            </a:r>
            <a:r>
              <a:rPr lang="en-US" b="1" dirty="0"/>
              <a:t> creates a match object</a:t>
            </a:r>
          </a:p>
          <a:p>
            <a:pPr marL="228600"/>
            <a:r>
              <a:rPr lang="en-US" b="1" dirty="0"/>
              <a:t>Requires the use of a “magic decoder ring” built from regex tokens – that’s the regex.</a:t>
            </a:r>
          </a:p>
          <a:p>
            <a:pPr marL="228600"/>
            <a:r>
              <a:rPr lang="en-US" b="1" dirty="0"/>
              <a:t>Examples:</a:t>
            </a:r>
          </a:p>
          <a:p>
            <a:pPr marL="685800" lvl="1"/>
            <a:r>
              <a:rPr lang="en-US" b="1" dirty="0"/>
              <a:t>[a-z]    one lowercase letter</a:t>
            </a:r>
          </a:p>
          <a:p>
            <a:pPr marL="685800" lvl="1"/>
            <a:r>
              <a:rPr lang="en-US" b="1" dirty="0"/>
              <a:t>[0-9]    any digit</a:t>
            </a:r>
          </a:p>
          <a:p>
            <a:pPr marL="685800" lvl="1"/>
            <a:r>
              <a:rPr lang="en-US" b="1" dirty="0"/>
              <a:t>[</a:t>
            </a:r>
            <a:r>
              <a:rPr lang="en-US" b="1" dirty="0" err="1"/>
              <a:t>a|b</a:t>
            </a:r>
            <a:r>
              <a:rPr lang="en-US" b="1" dirty="0"/>
              <a:t>]   a or b</a:t>
            </a:r>
          </a:p>
          <a:p>
            <a:pPr marL="228600"/>
            <a:r>
              <a:rPr lang="en-US" b="1" dirty="0"/>
              <a:t>Use cases:  replace sew, awk, etc. command line tools; validate inputs; evaluate text documents.</a:t>
            </a:r>
          </a:p>
          <a:p>
            <a:pPr marL="685800" lvl="1"/>
            <a:endParaRPr lang="en-US" b="1" dirty="0"/>
          </a:p>
          <a:p>
            <a:pPr marL="400050" lvl="1" indent="0">
              <a:buNone/>
            </a:pPr>
            <a:endParaRPr lang="en-US" b="1" dirty="0"/>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103912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patterns:</a:t>
            </a:r>
          </a:p>
          <a:p>
            <a:pPr marL="685800" lvl="1"/>
            <a:r>
              <a:rPr lang="en-US" b="1" dirty="0"/>
              <a:t>any whitespace “[ \t\r\n\f]”</a:t>
            </a:r>
          </a:p>
          <a:p>
            <a:pPr marL="685800" lvl="1"/>
            <a:r>
              <a:rPr lang="en-US" b="1" dirty="0"/>
              <a:t>any non-whitespace “[^ \t\r\n\f]”</a:t>
            </a:r>
          </a:p>
          <a:p>
            <a:pPr marL="685800" lvl="1"/>
            <a:r>
              <a:rPr lang="en-US" b="1" dirty="0"/>
              <a:t>any character “.”</a:t>
            </a:r>
          </a:p>
          <a:p>
            <a:pPr marL="685800" lvl="1"/>
            <a:r>
              <a:rPr lang="en-US" b="1" dirty="0"/>
              <a:t>0 or more X  “X*:</a:t>
            </a:r>
          </a:p>
          <a:p>
            <a:pPr marL="685800" lvl="1"/>
            <a:r>
              <a:rPr lang="en-US" b="1" dirty="0"/>
              <a:t>1 or more X  “X+”</a:t>
            </a:r>
          </a:p>
          <a:p>
            <a:pPr marL="685800" lvl="1"/>
            <a:r>
              <a:rPr lang="en-US" b="1" dirty="0"/>
              <a:t>0 or 1 X    “X?”</a:t>
            </a:r>
          </a:p>
          <a:p>
            <a:pPr marL="685800" lvl="1"/>
            <a:r>
              <a:rPr lang="en-US" b="1" dirty="0"/>
              <a:t>exactly 3 X  “{3}”</a:t>
            </a:r>
          </a:p>
          <a:p>
            <a:pPr marL="685800" lvl="1"/>
            <a:r>
              <a:rPr lang="en-US" b="1" dirty="0"/>
              <a:t>at least 3 X  “X{3, }“</a:t>
            </a:r>
          </a:p>
          <a:p>
            <a:pPr marL="685800" lvl="1"/>
            <a:r>
              <a:rPr lang="en-US" b="1" dirty="0"/>
              <a:t>3 to 5 X   “X{3, 5}”</a:t>
            </a:r>
          </a:p>
          <a:p>
            <a:pPr marL="685800" lvl="1"/>
            <a:r>
              <a:rPr lang="en-US" b="1" dirty="0"/>
              <a:t>X at beginning  “^X”</a:t>
            </a:r>
          </a:p>
          <a:p>
            <a:pPr marL="685800" lvl="1"/>
            <a:r>
              <a:rPr lang="en-US" b="1" dirty="0"/>
              <a:t>X at end “X$”</a:t>
            </a:r>
          </a:p>
          <a:p>
            <a:pPr marL="685800" lvl="1"/>
            <a:r>
              <a:rPr lang="en-US" b="1" dirty="0"/>
              <a:t>multiline capture  regex(“^.*$”, regex::multiline)</a:t>
            </a:r>
          </a:p>
          <a:p>
            <a:pPr marL="685800" lvl="1"/>
            <a:r>
              <a:rPr lang="en-US" b="1" dirty="0"/>
              <a:t>numbers between 3 and 5    “[3-5]”</a:t>
            </a:r>
          </a:p>
          <a:p>
            <a:pPr marL="400050" lvl="1" indent="0">
              <a:buNone/>
            </a:pPr>
            <a:endParaRPr lang="en-US" b="1" dirty="0"/>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765439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698747"/>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 try:</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r>
              <a:rPr lang="en-US" b="1" dirty="0"/>
              <a:t>Create a program that accepts user input</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Validate the input as numeric</a:t>
            </a:r>
          </a:p>
          <a:p>
            <a:pPr marL="228600" marR="0">
              <a:spcBef>
                <a:spcPct val="20000"/>
              </a:spcBef>
              <a:spcAft>
                <a:spcPts val="600"/>
              </a:spcAft>
              <a:buClr>
                <a:schemeClr val="tx1"/>
              </a:buClr>
              <a:buSzPct val="80000"/>
              <a:buFont typeface="Wingdings 3" panose="05040102010807070707" pitchFamily="18" charset="2"/>
              <a:buChar char=""/>
            </a:pPr>
            <a:r>
              <a:rPr lang="en-US" b="1" dirty="0"/>
              <a:t>Report to the user the value and twice that value.</a:t>
            </a:r>
          </a:p>
          <a:p>
            <a:pPr marL="228600" marR="0">
              <a:spcBef>
                <a:spcPct val="20000"/>
              </a:spcBef>
              <a:spcAft>
                <a:spcPts val="600"/>
              </a:spcAft>
              <a:buClr>
                <a:schemeClr val="tx1"/>
              </a:buClr>
              <a:buSzPct val="80000"/>
              <a:buFont typeface="Wingdings 3" panose="05040102010807070707" pitchFamily="18" charset="2"/>
              <a:buChar char=""/>
            </a:pPr>
            <a:r>
              <a:rPr lang="en-US" b="1" dirty="0"/>
              <a:t>Be sure you can validate integers, floating points, positive and negative numbers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142765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2</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835644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2</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fontScale="92500" lnSpcReduction="20000"/>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Flow control with if / then / else</a:t>
            </a:r>
          </a:p>
          <a:p>
            <a:pPr>
              <a:buSzPct val="100000"/>
            </a:pPr>
            <a:r>
              <a:rPr lang="en-US" sz="1800" b="1" dirty="0">
                <a:solidFill>
                  <a:srgbClr val="FFFFFF"/>
                </a:solidFill>
              </a:rPr>
              <a:t>Flow control with switch</a:t>
            </a:r>
          </a:p>
          <a:p>
            <a:pPr>
              <a:buSzPct val="100000"/>
            </a:pPr>
            <a:r>
              <a:rPr lang="en-US" sz="1800" b="1" dirty="0">
                <a:solidFill>
                  <a:srgbClr val="FFFFFF"/>
                </a:solidFill>
              </a:rPr>
              <a:t>For statement and basic looping</a:t>
            </a:r>
          </a:p>
          <a:p>
            <a:pPr>
              <a:buSzPct val="100000"/>
            </a:pPr>
            <a:r>
              <a:rPr lang="en-US" sz="1800" b="1" dirty="0">
                <a:solidFill>
                  <a:srgbClr val="FFFFFF"/>
                </a:solidFill>
              </a:rPr>
              <a:t>Looping with while statements</a:t>
            </a:r>
          </a:p>
          <a:p>
            <a:pPr>
              <a:buSzPct val="100000"/>
            </a:pPr>
            <a:r>
              <a:rPr lang="en-US" sz="1800" b="1" dirty="0">
                <a:solidFill>
                  <a:srgbClr val="FFFFFF"/>
                </a:solidFill>
              </a:rPr>
              <a:t>File system I/O</a:t>
            </a:r>
          </a:p>
          <a:p>
            <a:pPr>
              <a:buSzPct val="100000"/>
            </a:pPr>
            <a:r>
              <a:rPr lang="en-US" sz="1800" b="1" dirty="0">
                <a:solidFill>
                  <a:srgbClr val="FFFFFF"/>
                </a:solidFill>
              </a:rPr>
              <a:t>Encapsulating code with functions</a:t>
            </a:r>
          </a:p>
          <a:p>
            <a:pPr>
              <a:buSzPct val="100000"/>
            </a:pPr>
            <a:r>
              <a:rPr lang="en-US" sz="1800" b="1" dirty="0">
                <a:solidFill>
                  <a:srgbClr val="FFFFFF"/>
                </a:solidFill>
              </a:rPr>
              <a:t>Declarations and definitions</a:t>
            </a:r>
          </a:p>
          <a:p>
            <a:pPr>
              <a:buSzPct val="100000"/>
            </a:pPr>
            <a:r>
              <a:rPr lang="en-US" sz="1800" b="1" dirty="0">
                <a:solidFill>
                  <a:srgbClr val="FFFFFF"/>
                </a:solidFill>
              </a:rPr>
              <a:t>Scope</a:t>
            </a:r>
          </a:p>
          <a:p>
            <a:pPr>
              <a:buSzPct val="100000"/>
            </a:pPr>
            <a:r>
              <a:rPr lang="en-US" sz="1800" b="1" dirty="0">
                <a:solidFill>
                  <a:srgbClr val="FFFFFF"/>
                </a:solidFill>
              </a:rPr>
              <a:t>Encapsulating  data with containers</a:t>
            </a:r>
          </a:p>
          <a:p>
            <a:pPr>
              <a:buSzPct val="100000"/>
            </a:pPr>
            <a:r>
              <a:rPr lang="en-US" sz="1800" b="1" dirty="0">
                <a:solidFill>
                  <a:srgbClr val="FFFFFF"/>
                </a:solidFill>
              </a:rPr>
              <a:t>More about vectors</a:t>
            </a:r>
          </a:p>
          <a:p>
            <a:pPr>
              <a:buSzPct val="100000"/>
            </a:pPr>
            <a:r>
              <a:rPr lang="en-US" sz="1800" b="1" dirty="0">
                <a:solidFill>
                  <a:srgbClr val="FFFFFF"/>
                </a:solidFill>
              </a:rPr>
              <a:t>Arrays</a:t>
            </a:r>
          </a:p>
          <a:p>
            <a:pPr>
              <a:buSzPct val="100000"/>
            </a:pPr>
            <a:r>
              <a:rPr lang="en-US" sz="1800" b="1" dirty="0">
                <a:solidFill>
                  <a:srgbClr val="FFFFFF"/>
                </a:solidFill>
              </a:rPr>
              <a:t>Lists</a:t>
            </a:r>
          </a:p>
          <a:p>
            <a:pPr>
              <a:buSzPct val="100000"/>
            </a:pPr>
            <a:r>
              <a:rPr lang="en-US" sz="1800" b="1" dirty="0">
                <a:solidFill>
                  <a:srgbClr val="FFFFFF"/>
                </a:solidFill>
              </a:rPr>
              <a:t>Maps</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2654005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400050" marR="0" indent="0">
              <a:spcBef>
                <a:spcPct val="20000"/>
              </a:spcBef>
              <a:spcAft>
                <a:spcPts val="600"/>
              </a:spcAft>
              <a:buClr>
                <a:schemeClr val="tx1"/>
              </a:buClr>
              <a:buSzPct val="80000"/>
              <a:buNone/>
            </a:pPr>
            <a:r>
              <a:rPr lang="en-US" b="1" dirty="0"/>
              <a:t>if statement</a:t>
            </a:r>
          </a:p>
          <a:p>
            <a:pPr marL="685800" marR="0">
              <a:spcBef>
                <a:spcPct val="20000"/>
              </a:spcBef>
              <a:spcAft>
                <a:spcPts val="600"/>
              </a:spcAft>
              <a:buClr>
                <a:schemeClr val="tx1"/>
              </a:buClr>
              <a:buSzPct val="80000"/>
              <a:buFont typeface="Wingdings 3" panose="05040102010807070707" pitchFamily="18" charset="2"/>
              <a:buChar char=""/>
            </a:pPr>
            <a:r>
              <a:rPr lang="en-US" b="1" dirty="0"/>
              <a:t>basic </a:t>
            </a:r>
          </a:p>
          <a:p>
            <a:pPr marL="857250" lvl="1" indent="0">
              <a:buNone/>
            </a:pPr>
            <a:r>
              <a:rPr lang="en-US" b="1" dirty="0">
                <a:solidFill>
                  <a:schemeClr val="bg2">
                    <a:lumMod val="75000"/>
                  </a:schemeClr>
                </a:solidFill>
              </a:rPr>
              <a:t>if (condition) &lt;code here&gt;;</a:t>
            </a:r>
          </a:p>
          <a:p>
            <a:pPr marL="857250" lvl="1" indent="0">
              <a:buNone/>
            </a:pPr>
            <a:r>
              <a:rPr lang="en-US" b="1" dirty="0"/>
              <a:t>if (condition){</a:t>
            </a:r>
            <a:endParaRPr lang="en-US" b="1" dirty="0">
              <a:solidFill>
                <a:schemeClr val="bg2">
                  <a:lumMod val="75000"/>
                </a:schemeClr>
              </a:solidFill>
            </a:endParaRPr>
          </a:p>
          <a:p>
            <a:pPr marL="1314450" lvl="2" indent="0">
              <a:buNone/>
            </a:pPr>
            <a:r>
              <a:rPr lang="en-US" b="1" dirty="0"/>
              <a:t>//code here</a:t>
            </a:r>
          </a:p>
          <a:p>
            <a:pPr marL="857250" lvl="1" indent="0">
              <a:buNone/>
            </a:pPr>
            <a:r>
              <a:rPr lang="en-US" b="1" dirty="0"/>
              <a:t>}</a:t>
            </a:r>
          </a:p>
          <a:p>
            <a:pPr marL="685800"/>
            <a:r>
              <a:rPr lang="en-US" b="1" dirty="0"/>
              <a:t>upgrades</a:t>
            </a:r>
          </a:p>
          <a:p>
            <a:pPr marL="1143000" lvl="1"/>
            <a:r>
              <a:rPr lang="en-US" b="1" dirty="0"/>
              <a:t>if .. else</a:t>
            </a:r>
          </a:p>
          <a:p>
            <a:pPr marL="1143000" lvl="1"/>
            <a:r>
              <a:rPr lang="en-US" b="1" dirty="0"/>
              <a:t>if .. else if .. else if ..</a:t>
            </a:r>
          </a:p>
          <a:p>
            <a:pPr marL="1143000" lvl="1"/>
            <a:r>
              <a:rPr lang="en-US" b="1" dirty="0"/>
              <a:t>if .. else if .. else</a:t>
            </a:r>
          </a:p>
          <a:p>
            <a:pPr marL="1143000" lvl="1"/>
            <a:r>
              <a:rPr lang="en-US" b="1" dirty="0"/>
              <a:t>nesting possible</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266014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4152336"/>
          </a:xfrm>
          <a:prstGeom prst="rect">
            <a:avLst/>
          </a:prstGeom>
        </p:spPr>
        <p:txBody>
          <a:bodyPr vert="horz" lIns="91440" tIns="45720" rIns="91440" bIns="45720" rtlCol="0" anchor="ctr">
            <a:normAutofit/>
          </a:bodyPr>
          <a:lstStyle/>
          <a:p>
            <a:pPr marL="400050" marR="0" indent="0">
              <a:spcBef>
                <a:spcPct val="20000"/>
              </a:spcBef>
              <a:spcAft>
                <a:spcPts val="600"/>
              </a:spcAft>
              <a:buClr>
                <a:schemeClr val="tx1"/>
              </a:buClr>
              <a:buSzPct val="80000"/>
              <a:buNone/>
            </a:pPr>
            <a:r>
              <a:rPr lang="en-US" b="1" dirty="0"/>
              <a:t>switch statement</a:t>
            </a:r>
          </a:p>
          <a:p>
            <a:pPr marL="857250" lvl="1" indent="0">
              <a:buNone/>
            </a:pPr>
            <a:r>
              <a:rPr lang="en-US" b="1" dirty="0">
                <a:solidFill>
                  <a:schemeClr val="bg2">
                    <a:lumMod val="75000"/>
                  </a:schemeClr>
                </a:solidFill>
              </a:rPr>
              <a:t>switch (int/char condition){</a:t>
            </a:r>
          </a:p>
          <a:p>
            <a:pPr marL="857250" lvl="1" indent="0">
              <a:buNone/>
            </a:pPr>
            <a:r>
              <a:rPr lang="en-US" b="1" dirty="0"/>
              <a:t>		case &lt;matcher&gt;:</a:t>
            </a:r>
          </a:p>
          <a:p>
            <a:pPr marL="857250" lvl="1" indent="0">
              <a:buNone/>
            </a:pPr>
            <a:r>
              <a:rPr lang="en-US" b="1" dirty="0">
                <a:solidFill>
                  <a:schemeClr val="bg2">
                    <a:lumMod val="75000"/>
                  </a:schemeClr>
                </a:solidFill>
              </a:rPr>
              <a:t>			// code here</a:t>
            </a:r>
          </a:p>
          <a:p>
            <a:pPr marL="857250" lvl="1" indent="0">
              <a:buNone/>
            </a:pPr>
            <a:r>
              <a:rPr lang="en-US" b="1" dirty="0"/>
              <a:t>			break;</a:t>
            </a:r>
          </a:p>
          <a:p>
            <a:pPr marL="857250" lvl="1" indent="0">
              <a:buNone/>
            </a:pPr>
            <a:r>
              <a:rPr lang="en-US" b="1" dirty="0">
                <a:solidFill>
                  <a:schemeClr val="bg2">
                    <a:lumMod val="75000"/>
                  </a:schemeClr>
                </a:solidFill>
              </a:rPr>
              <a:t>		default:</a:t>
            </a:r>
          </a:p>
          <a:p>
            <a:pPr marL="857250" lvl="1" indent="0">
              <a:buNone/>
            </a:pPr>
            <a:r>
              <a:rPr lang="en-US" b="1" dirty="0">
                <a:solidFill>
                  <a:schemeClr val="bg2">
                    <a:lumMod val="75000"/>
                  </a:schemeClr>
                </a:solidFill>
              </a:rPr>
              <a:t>			// code for ‘none of the above;</a:t>
            </a:r>
          </a:p>
          <a:p>
            <a:pPr marL="857250" lvl="1" indent="0">
              <a:buNone/>
            </a:pPr>
            <a:endParaRPr lang="en-US" b="1" dirty="0"/>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Content Placeholder 3">
            <a:extLst>
              <a:ext uri="{FF2B5EF4-FFF2-40B4-BE49-F238E27FC236}">
                <a16:creationId xmlns:a16="http://schemas.microsoft.com/office/drawing/2014/main" id="{990E6B83-092D-4019-A3FF-F8B2A13E7056}"/>
              </a:ext>
            </a:extLst>
          </p:cNvPr>
          <p:cNvSpPr txBox="1">
            <a:spLocks/>
          </p:cNvSpPr>
          <p:nvPr/>
        </p:nvSpPr>
        <p:spPr>
          <a:xfrm>
            <a:off x="4282082" y="3321423"/>
            <a:ext cx="6643009" cy="286870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685800"/>
            <a:r>
              <a:rPr lang="en-US" b="1" dirty="0"/>
              <a:t>conditional expressions (one-liners)</a:t>
            </a:r>
          </a:p>
          <a:p>
            <a:pPr marL="857250" lvl="1" indent="0">
              <a:buFont typeface="Wingdings 3" panose="05040102010807070707" pitchFamily="18" charset="2"/>
              <a:buNone/>
            </a:pPr>
            <a:r>
              <a:rPr lang="en-US" b="1" dirty="0"/>
              <a:t> (condition) ? </a:t>
            </a:r>
            <a:r>
              <a:rPr lang="en-US" b="1" dirty="0" err="1"/>
              <a:t>action_if_true</a:t>
            </a:r>
            <a:r>
              <a:rPr lang="en-US" b="1" dirty="0"/>
              <a:t> : </a:t>
            </a:r>
            <a:r>
              <a:rPr lang="en-US" b="1" dirty="0" err="1"/>
              <a:t>action_if_false</a:t>
            </a:r>
            <a:r>
              <a:rPr lang="en-US" b="1" dirty="0"/>
              <a:t> ;</a:t>
            </a:r>
          </a:p>
          <a:p>
            <a:pPr marL="857250" lvl="1" indent="0">
              <a:buFont typeface="Wingdings 3" panose="05040102010807070707" pitchFamily="18" charset="2"/>
              <a:buNone/>
            </a:pPr>
            <a:endParaRPr lang="en-US" b="1" dirty="0"/>
          </a:p>
        </p:txBody>
      </p:sp>
    </p:spTree>
    <p:extLst>
      <p:ext uri="{BB962C8B-B14F-4D97-AF65-F5344CB8AC3E}">
        <p14:creationId xmlns:p14="http://schemas.microsoft.com/office/powerpoint/2010/main" val="3028410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7268941" cy="589528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2400" b="1" dirty="0"/>
              <a:t>f</a:t>
            </a:r>
            <a:r>
              <a:rPr lang="en-US" sz="2400" b="1" dirty="0">
                <a:solidFill>
                  <a:schemeClr val="bg2">
                    <a:lumMod val="75000"/>
                  </a:schemeClr>
                </a:solidFill>
              </a:rPr>
              <a:t>or statement </a:t>
            </a:r>
          </a:p>
          <a:p>
            <a:pPr marL="457200" lvl="1" indent="0">
              <a:buNone/>
            </a:pPr>
            <a:r>
              <a:rPr lang="en-US" sz="2400" b="1" dirty="0">
                <a:solidFill>
                  <a:schemeClr val="bg2">
                    <a:lumMod val="75000"/>
                  </a:schemeClr>
                </a:solidFill>
              </a:rPr>
              <a:t>for ( &lt;loop index </a:t>
            </a:r>
            <a:r>
              <a:rPr lang="en-US" sz="2400" b="1" dirty="0" err="1">
                <a:solidFill>
                  <a:schemeClr val="bg2">
                    <a:lumMod val="75000"/>
                  </a:schemeClr>
                </a:solidFill>
              </a:rPr>
              <a:t>init</a:t>
            </a:r>
            <a:r>
              <a:rPr lang="en-US" sz="2400" b="1" dirty="0">
                <a:solidFill>
                  <a:schemeClr val="bg2">
                    <a:lumMod val="75000"/>
                  </a:schemeClr>
                </a:solidFill>
              </a:rPr>
              <a:t> &gt;; &lt; index check&gt;; &lt;update index&gt;) {</a:t>
            </a:r>
          </a:p>
          <a:p>
            <a:pPr marL="457200" lvl="1" indent="0">
              <a:buNone/>
            </a:pPr>
            <a:r>
              <a:rPr lang="en-US" sz="2400" b="1" dirty="0">
                <a:solidFill>
                  <a:schemeClr val="bg2">
                    <a:lumMod val="75000"/>
                  </a:schemeClr>
                </a:solidFill>
              </a:rPr>
              <a:t>    //     &lt;do stuff&gt;</a:t>
            </a:r>
          </a:p>
          <a:p>
            <a:pPr marL="457200" lvl="1" indent="0">
              <a:buNone/>
            </a:pPr>
            <a:r>
              <a:rPr lang="en-US" sz="2400" b="1" dirty="0"/>
              <a:t>}</a:t>
            </a:r>
          </a:p>
          <a:p>
            <a:pPr marL="228600" marR="0">
              <a:spcBef>
                <a:spcPct val="20000"/>
              </a:spcBef>
              <a:spcAft>
                <a:spcPts val="600"/>
              </a:spcAft>
              <a:buClr>
                <a:schemeClr val="tx1"/>
              </a:buClr>
              <a:buSzPct val="80000"/>
              <a:buFont typeface="Wingdings 3" panose="05040102010807070707" pitchFamily="18" charset="2"/>
              <a:buChar char=""/>
            </a:pPr>
            <a:r>
              <a:rPr lang="en-US" sz="2400" b="1" dirty="0"/>
              <a:t>break and continue can intervene</a:t>
            </a:r>
          </a:p>
          <a:p>
            <a:pPr marL="228600" marR="0">
              <a:spcBef>
                <a:spcPct val="20000"/>
              </a:spcBef>
              <a:spcAft>
                <a:spcPts val="600"/>
              </a:spcAft>
              <a:buClr>
                <a:schemeClr val="tx1"/>
              </a:buClr>
              <a:buSzPct val="80000"/>
              <a:buFont typeface="Wingdings 3" panose="05040102010807070707" pitchFamily="18" charset="2"/>
              <a:buChar char=""/>
            </a:pPr>
            <a:r>
              <a:rPr lang="en-US" sz="2400" b="1" dirty="0"/>
              <a:t>There are also “range for” and “</a:t>
            </a:r>
            <a:r>
              <a:rPr lang="en-US" sz="2400" b="1" dirty="0" err="1"/>
              <a:t>for_each</a:t>
            </a:r>
            <a:r>
              <a:rPr lang="en-US" sz="2400" b="1" dirty="0"/>
              <a:t>” options that work on certain collections</a:t>
            </a:r>
          </a:p>
          <a:p>
            <a:pPr marL="228600" marR="0">
              <a:spcBef>
                <a:spcPct val="20000"/>
              </a:spcBef>
              <a:spcAft>
                <a:spcPts val="600"/>
              </a:spcAft>
              <a:buClr>
                <a:schemeClr val="tx1"/>
              </a:buClr>
              <a:buSzPct val="80000"/>
              <a:buFont typeface="Wingdings 3" panose="05040102010807070707" pitchFamily="18" charset="2"/>
              <a:buChar char=""/>
            </a:pPr>
            <a:r>
              <a:rPr lang="en-US" sz="2400" b="1" dirty="0">
                <a:solidFill>
                  <a:schemeClr val="bg2">
                    <a:lumMod val="75000"/>
                  </a:schemeClr>
                </a:solidFill>
              </a:rPr>
              <a:t>Convenient with a finite number of elements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815394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95530" y="755842"/>
            <a:ext cx="6643009" cy="3977524"/>
          </a:xfrm>
          <a:prstGeom prst="rect">
            <a:avLst/>
          </a:prstGeom>
        </p:spPr>
        <p:txBody>
          <a:bodyPr vert="horz" lIns="91440" tIns="45720" rIns="91440" bIns="45720" rtlCol="0" anchor="ctr">
            <a:normAutofit lnSpcReduction="1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Looping with while statements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Two flavors </a:t>
            </a:r>
          </a:p>
          <a:p>
            <a:pPr marL="685800" lvl="1"/>
            <a:r>
              <a:rPr lang="en-US" b="1" dirty="0">
                <a:solidFill>
                  <a:schemeClr val="bg2">
                    <a:lumMod val="75000"/>
                  </a:schemeClr>
                </a:solidFill>
              </a:rPr>
              <a:t>do ..  while</a:t>
            </a:r>
          </a:p>
          <a:p>
            <a:pPr marL="857250" lvl="2" indent="0">
              <a:buNone/>
            </a:pPr>
            <a:r>
              <a:rPr lang="en-US" sz="1800" b="1" dirty="0">
                <a:solidFill>
                  <a:schemeClr val="accent2"/>
                </a:solidFill>
              </a:rPr>
              <a:t>do {</a:t>
            </a:r>
          </a:p>
          <a:p>
            <a:pPr marL="857250" lvl="2" indent="0">
              <a:buNone/>
            </a:pPr>
            <a:r>
              <a:rPr lang="en-US" sz="1800" b="1" dirty="0">
                <a:solidFill>
                  <a:schemeClr val="accent2"/>
                </a:solidFill>
              </a:rPr>
              <a:t>                &lt;do this stuff&gt;</a:t>
            </a:r>
          </a:p>
          <a:p>
            <a:pPr marL="857250" lvl="2" indent="0">
              <a:buNone/>
            </a:pPr>
            <a:r>
              <a:rPr lang="en-US" sz="1800" b="1" dirty="0">
                <a:solidFill>
                  <a:schemeClr val="accent2"/>
                </a:solidFill>
              </a:rPr>
              <a:t>            }   while ( &lt;condition is true&gt; )</a:t>
            </a:r>
          </a:p>
          <a:p>
            <a:pPr marL="685800" lvl="1"/>
            <a:r>
              <a:rPr lang="en-US" b="1" dirty="0"/>
              <a:t>while</a:t>
            </a:r>
          </a:p>
          <a:p>
            <a:pPr marL="400050" lvl="1" indent="0">
              <a:buNone/>
            </a:pPr>
            <a:r>
              <a:rPr lang="en-US" b="1" dirty="0">
                <a:solidFill>
                  <a:schemeClr val="bg2">
                    <a:lumMod val="75000"/>
                  </a:schemeClr>
                </a:solidFill>
              </a:rPr>
              <a:t>		</a:t>
            </a:r>
            <a:r>
              <a:rPr lang="en-US" b="1" dirty="0">
                <a:solidFill>
                  <a:schemeClr val="accent2"/>
                </a:solidFill>
              </a:rPr>
              <a:t>while &lt;condition is true&gt;{</a:t>
            </a:r>
          </a:p>
          <a:p>
            <a:pPr marL="400050" lvl="1" indent="0">
              <a:buNone/>
            </a:pPr>
            <a:r>
              <a:rPr lang="en-US" b="1" dirty="0">
                <a:solidFill>
                  <a:schemeClr val="accent2"/>
                </a:solidFill>
              </a:rPr>
              <a:t>			&lt;do this stuff&gt;</a:t>
            </a:r>
          </a:p>
          <a:p>
            <a:pPr marL="400050" lvl="1" indent="0">
              <a:buNone/>
            </a:pPr>
            <a:r>
              <a:rPr lang="en-US" b="1" dirty="0">
                <a:solidFill>
                  <a:schemeClr val="accent2"/>
                </a:solidFill>
              </a:rPr>
              <a:t>		}</a:t>
            </a:r>
          </a:p>
          <a:p>
            <a:pPr marL="400050" lvl="1" indent="0">
              <a:buNone/>
            </a:pPr>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3E755059-E54C-4959-9E58-75C561F694FA}"/>
              </a:ext>
            </a:extLst>
          </p:cNvPr>
          <p:cNvSpPr txBox="1">
            <a:spLocks/>
          </p:cNvSpPr>
          <p:nvPr/>
        </p:nvSpPr>
        <p:spPr>
          <a:xfrm>
            <a:off x="4165542" y="3726238"/>
            <a:ext cx="6643009" cy="237592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Both forms support break and continue</a:t>
            </a:r>
          </a:p>
          <a:p>
            <a:pPr marL="228600"/>
            <a:r>
              <a:rPr lang="en-US" b="1" dirty="0"/>
              <a:t>Convenient with indeterminate number of elements, polling loops, etc.</a:t>
            </a:r>
          </a:p>
          <a:p>
            <a:pPr marL="0" indent="0">
              <a:buNone/>
            </a:pPr>
            <a:r>
              <a:rPr lang="en-US" b="1" dirty="0"/>
              <a:t>	</a:t>
            </a:r>
          </a:p>
        </p:txBody>
      </p:sp>
    </p:spTree>
    <p:extLst>
      <p:ext uri="{BB962C8B-B14F-4D97-AF65-F5344CB8AC3E}">
        <p14:creationId xmlns:p14="http://schemas.microsoft.com/office/powerpoint/2010/main" val="3731509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43075" y="5078693"/>
            <a:ext cx="6400800" cy="1507067"/>
          </a:xfrm>
          <a:prstGeom prst="rect">
            <a:avLst/>
          </a:prstGeom>
        </p:spPr>
        <p:txBody>
          <a:bodyPr vert="horz" lIns="91440" tIns="45720" rIns="91440" bIns="45720" rtlCol="0" anchor="ctr">
            <a:normAutofit/>
          </a:bodyPr>
          <a:lstStyle/>
          <a:p>
            <a:pPr>
              <a:spcBef>
                <a:spcPct val="0"/>
              </a:spcBef>
              <a:spcAft>
                <a:spcPts val="600"/>
              </a:spcAft>
            </a:pPr>
            <a:r>
              <a:rPr lang="en-US" sz="3600" b="1" cap="all" dirty="0">
                <a:ln w="3175" cmpd="sng">
                  <a:noFill/>
                </a:ln>
                <a:latin typeface="+mj-lt"/>
                <a:ea typeface="+mj-ea"/>
                <a:cs typeface="+mj-cs"/>
              </a:rPr>
              <a:t>Administrative Overview</a:t>
            </a:r>
          </a:p>
        </p:txBody>
      </p:sp>
      <p:sp>
        <p:nvSpPr>
          <p:cNvPr id="2" name="TextBox 1"/>
          <p:cNvSpPr txBox="1"/>
          <p:nvPr/>
        </p:nvSpPr>
        <p:spPr>
          <a:xfrm>
            <a:off x="6923677" y="1070730"/>
            <a:ext cx="3924617" cy="3950518"/>
          </a:xfrm>
          <a:prstGeom prst="rect">
            <a:avLst/>
          </a:prstGeom>
        </p:spPr>
        <p:txBody>
          <a:bodyPr vert="horz" lIns="91440" tIns="45720" rIns="91440" bIns="45720" rtlCol="0" anchor="ctr">
            <a:noAutofit/>
          </a:bodyPr>
          <a:lstStyle/>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Five (5) days, 40 hours of training</a:t>
            </a:r>
          </a:p>
          <a:p>
            <a:pPr>
              <a:lnSpc>
                <a:spcPct val="90000"/>
              </a:lnSpc>
              <a:buClr>
                <a:schemeClr val="tx1"/>
              </a:buClr>
              <a:buSzPct val="80000"/>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Class is 0800-1600, room open 0700 for set up questions/help</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Average lesson blocks of 50 minutes each with exercises; breaks in the morning/ afternoon </a:t>
            </a:r>
          </a:p>
          <a:p>
            <a:pPr>
              <a:lnSpc>
                <a:spcPct val="90000"/>
              </a:lnSpc>
              <a:buClr>
                <a:schemeClr val="tx1"/>
              </a:buClr>
              <a:buSzPct val="80000"/>
            </a:pPr>
            <a:r>
              <a:rPr lang="en-US" sz="1600" b="1" dirty="0">
                <a:solidFill>
                  <a:schemeClr val="bg1"/>
                </a:solidFill>
              </a:rPr>
              <a:t> </a:t>
            </a: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Lunch (generally around 12-1PM) w optional/ flexible continued instruction</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Instructor available during lunch for optional work session/help </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Please mute when you are not speaking</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Information is open source (no classification level)</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Avoid sensitive topics (even Controlled Unclassified Information)</a:t>
            </a:r>
          </a:p>
        </p:txBody>
      </p:sp>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spcAft>
                <a:spcPts val="600"/>
              </a:spcAft>
            </a:pPr>
            <a:br>
              <a:rPr lang="en-US" altLang="en-US" sz="1200">
                <a:ea typeface="Times New Roman" panose="02020603050405020304" pitchFamily="18" charset="0"/>
              </a:rPr>
            </a:br>
            <a:endParaRPr lang="en-US" altLang="en-US"/>
          </a:p>
        </p:txBody>
      </p:sp>
      <p:pic>
        <p:nvPicPr>
          <p:cNvPr id="3" name="Picture 2">
            <a:extLst>
              <a:ext uri="{FF2B5EF4-FFF2-40B4-BE49-F238E27FC236}">
                <a16:creationId xmlns:a16="http://schemas.microsoft.com/office/drawing/2014/main" id="{A2570339-1684-4919-B794-08EB5FDD35A1}"/>
              </a:ext>
            </a:extLst>
          </p:cNvPr>
          <p:cNvPicPr>
            <a:picLocks noChangeAspect="1"/>
          </p:cNvPicPr>
          <p:nvPr/>
        </p:nvPicPr>
        <p:blipFill>
          <a:blip r:embed="rId3"/>
          <a:stretch>
            <a:fillRect/>
          </a:stretch>
        </p:blipFill>
        <p:spPr>
          <a:xfrm>
            <a:off x="1769673" y="478312"/>
            <a:ext cx="4303581" cy="3950518"/>
          </a:xfrm>
          <a:prstGeom prst="rect">
            <a:avLst/>
          </a:prstGeom>
        </p:spPr>
      </p:pic>
    </p:spTree>
    <p:extLst>
      <p:ext uri="{BB962C8B-B14F-4D97-AF65-F5344CB8AC3E}">
        <p14:creationId xmlns:p14="http://schemas.microsoft.com/office/powerpoint/2010/main" val="675279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663518" y="271748"/>
            <a:ext cx="7268941" cy="454230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a:t>
            </a:r>
            <a:endParaRPr lang="en-US" sz="2000" b="1" dirty="0">
              <a:solidFill>
                <a:schemeClr val="bg2">
                  <a:lumMod val="75000"/>
                </a:schemeClr>
              </a:solidFill>
            </a:endParaRPr>
          </a:p>
          <a:p>
            <a:pPr marL="457200" lvl="1" indent="0">
              <a:buNone/>
            </a:pPr>
            <a:r>
              <a:rPr lang="en-US" sz="1600" b="1" dirty="0">
                <a:solidFill>
                  <a:schemeClr val="bg2">
                    <a:lumMod val="75000"/>
                  </a:schemeClr>
                </a:solidFill>
              </a:rPr>
              <a:t>Please write a program that solicits a user’s guess of a random number integer.   As the user types in their guess, provide feedback on whether they are too high, too low, or spot-on.</a:t>
            </a:r>
          </a:p>
          <a:p>
            <a:pPr marL="457200" lvl="1" indent="0">
              <a:buNone/>
            </a:pPr>
            <a:r>
              <a:rPr lang="en-US" sz="1600" b="1" dirty="0"/>
              <a:t>When they succeed, offer hearty congratulations and terminate the program.</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A001239B-CBE1-475F-84AF-B521C06243CB}"/>
              </a:ext>
            </a:extLst>
          </p:cNvPr>
          <p:cNvSpPr txBox="1"/>
          <p:nvPr/>
        </p:nvSpPr>
        <p:spPr>
          <a:xfrm>
            <a:off x="4305848" y="3934631"/>
            <a:ext cx="6469856" cy="1384995"/>
          </a:xfrm>
          <a:prstGeom prst="rect">
            <a:avLst/>
          </a:prstGeom>
          <a:solidFill>
            <a:schemeClr val="tx1"/>
          </a:solidFill>
        </p:spPr>
        <p:txBody>
          <a:bodyPr wrap="square" rtlCol="0">
            <a:spAutoFit/>
          </a:bodyPr>
          <a:lstStyle/>
          <a:p>
            <a:pPr marL="457200" lvl="1" indent="0">
              <a:buNone/>
            </a:pPr>
            <a:r>
              <a:rPr lang="en-US" sz="1400" b="1" dirty="0">
                <a:solidFill>
                  <a:schemeClr val="bg2">
                    <a:lumMod val="75000"/>
                  </a:schemeClr>
                </a:solidFill>
              </a:rPr>
              <a:t>Hint:  Here’s how you might get a random number:</a:t>
            </a:r>
          </a:p>
          <a:p>
            <a:pPr marL="457200" lvl="1" indent="0">
              <a:buNone/>
            </a:pPr>
            <a:r>
              <a:rPr lang="en-US" sz="1400" b="1" dirty="0"/>
              <a:t>	</a:t>
            </a:r>
            <a:r>
              <a:rPr lang="en-US" sz="1400" b="1" dirty="0" err="1"/>
              <a:t>srand</a:t>
            </a:r>
            <a:r>
              <a:rPr lang="en-US" sz="1400" b="1" dirty="0"/>
              <a:t>(0);       //creates a random seed</a:t>
            </a:r>
          </a:p>
          <a:p>
            <a:pPr marL="457200" lvl="1" indent="0">
              <a:buNone/>
            </a:pPr>
            <a:r>
              <a:rPr lang="en-US" sz="1400" b="1" dirty="0">
                <a:solidFill>
                  <a:schemeClr val="bg2">
                    <a:lumMod val="75000"/>
                  </a:schemeClr>
                </a:solidFill>
              </a:rPr>
              <a:t> 	number = rand() % 1000 + 1;  // a random number</a:t>
            </a:r>
          </a:p>
          <a:p>
            <a:pPr marL="457200" lvl="1" indent="0">
              <a:buNone/>
            </a:pPr>
            <a:endParaRPr lang="en-US" sz="1400" b="1" dirty="0">
              <a:solidFill>
                <a:schemeClr val="bg2">
                  <a:lumMod val="75000"/>
                </a:schemeClr>
              </a:solidFill>
            </a:endParaRPr>
          </a:p>
          <a:p>
            <a:pPr marL="457200" lvl="1" indent="0">
              <a:buNone/>
            </a:pPr>
            <a:r>
              <a:rPr lang="en-US" sz="1400" b="1" dirty="0">
                <a:solidFill>
                  <a:schemeClr val="bg2">
                    <a:lumMod val="75000"/>
                  </a:schemeClr>
                </a:solidFill>
              </a:rPr>
              <a:t>... which you probably want to print out or override during development.  That should help keep the developer sane ;-)</a:t>
            </a:r>
          </a:p>
        </p:txBody>
      </p:sp>
    </p:spTree>
    <p:extLst>
      <p:ext uri="{BB962C8B-B14F-4D97-AF65-F5344CB8AC3E}">
        <p14:creationId xmlns:p14="http://schemas.microsoft.com/office/powerpoint/2010/main" val="337612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6266329" y="744079"/>
            <a:ext cx="5042647" cy="475255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File system I/O</a:t>
            </a:r>
          </a:p>
          <a:p>
            <a:pPr marL="685800" lvl="1"/>
            <a:r>
              <a:rPr lang="en-US" b="1" dirty="0">
                <a:solidFill>
                  <a:schemeClr val="bg2">
                    <a:lumMod val="75000"/>
                  </a:schemeClr>
                </a:solidFill>
              </a:rPr>
              <a:t>#include &lt;</a:t>
            </a:r>
            <a:r>
              <a:rPr lang="en-US" b="1" dirty="0" err="1">
                <a:solidFill>
                  <a:schemeClr val="bg2">
                    <a:lumMod val="75000"/>
                  </a:schemeClr>
                </a:solidFill>
              </a:rPr>
              <a:t>fstream</a:t>
            </a:r>
            <a:r>
              <a:rPr lang="en-US" b="1" dirty="0">
                <a:solidFill>
                  <a:schemeClr val="bg2">
                    <a:lumMod val="75000"/>
                  </a:schemeClr>
                </a:solidFill>
              </a:rPr>
              <a:t>&gt;  </a:t>
            </a:r>
          </a:p>
          <a:p>
            <a:pPr marL="1143000" lvl="2"/>
            <a:r>
              <a:rPr lang="en-US" b="1" dirty="0">
                <a:solidFill>
                  <a:schemeClr val="bg2">
                    <a:lumMod val="75000"/>
                  </a:schemeClr>
                </a:solidFill>
              </a:rPr>
              <a:t>(</a:t>
            </a:r>
            <a:r>
              <a:rPr lang="en-US" b="1" dirty="0" err="1">
                <a:solidFill>
                  <a:schemeClr val="bg2">
                    <a:lumMod val="75000"/>
                  </a:schemeClr>
                </a:solidFill>
              </a:rPr>
              <a:t>ofstream</a:t>
            </a:r>
            <a:r>
              <a:rPr lang="en-US" b="1" dirty="0">
                <a:solidFill>
                  <a:schemeClr val="bg2">
                    <a:lumMod val="75000"/>
                  </a:schemeClr>
                </a:solidFill>
              </a:rPr>
              <a:t>(), </a:t>
            </a:r>
            <a:r>
              <a:rPr lang="en-US" b="1" dirty="0" err="1">
                <a:solidFill>
                  <a:schemeClr val="bg2">
                    <a:lumMod val="75000"/>
                  </a:schemeClr>
                </a:solidFill>
              </a:rPr>
              <a:t>ifstream</a:t>
            </a:r>
            <a:r>
              <a:rPr lang="en-US" b="1" dirty="0">
                <a:solidFill>
                  <a:schemeClr val="bg2">
                    <a:lumMod val="75000"/>
                  </a:schemeClr>
                </a:solidFill>
              </a:rPr>
              <a:t>(), </a:t>
            </a:r>
            <a:r>
              <a:rPr lang="en-US" b="1" dirty="0" err="1">
                <a:solidFill>
                  <a:schemeClr val="bg2">
                    <a:lumMod val="75000"/>
                  </a:schemeClr>
                </a:solidFill>
              </a:rPr>
              <a:t>fstream</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r>
              <a:rPr lang="en-US" b="1" dirty="0"/>
              <a:t>file streams are the streams</a:t>
            </a:r>
          </a:p>
          <a:p>
            <a:pPr marL="685800" marR="0">
              <a:spcBef>
                <a:spcPct val="20000"/>
              </a:spcBef>
              <a:spcAft>
                <a:spcPts val="600"/>
              </a:spcAft>
              <a:buClr>
                <a:schemeClr val="tx1"/>
              </a:buClr>
              <a:buSzPct val="80000"/>
              <a:buFont typeface="Wingdings 3" panose="05040102010807070707" pitchFamily="18" charset="2"/>
              <a:buChar char=""/>
            </a:pPr>
            <a:r>
              <a:rPr lang="en-US" b="1" dirty="0"/>
              <a:t>streams are objects that manage flows of serialized data</a:t>
            </a:r>
          </a:p>
          <a:p>
            <a:pPr marL="685800" marR="0">
              <a:spcBef>
                <a:spcPct val="20000"/>
              </a:spcBef>
              <a:spcAft>
                <a:spcPts val="600"/>
              </a:spcAft>
              <a:buClr>
                <a:schemeClr val="tx1"/>
              </a:buClr>
              <a:buSzPct val="80000"/>
              <a:buFont typeface="Wingdings 3" panose="05040102010807070707" pitchFamily="18" charset="2"/>
              <a:buChar char=""/>
            </a:pPr>
            <a:r>
              <a:rPr lang="en-US" b="1" dirty="0"/>
              <a:t>streams can be opened, closed, and filled</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streams in</a:t>
            </a:r>
            <a:r>
              <a:rPr lang="en-US" b="1" dirty="0"/>
              <a:t>clude buffers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buffers may be flushed (but </a:t>
            </a:r>
            <a:r>
              <a:rPr lang="en-US" sz="2000" b="1" dirty="0" err="1">
                <a:solidFill>
                  <a:schemeClr val="bg2">
                    <a:lumMod val="75000"/>
                  </a:schemeClr>
                </a:solidFill>
              </a:rPr>
              <a:t>cout</a:t>
            </a:r>
            <a:r>
              <a:rPr lang="en-US" sz="2000" b="1" dirty="0">
                <a:solidFill>
                  <a:schemeClr val="bg2">
                    <a:lumMod val="75000"/>
                  </a:schemeClr>
                </a:solidFill>
              </a:rPr>
              <a:t>() automates </a:t>
            </a:r>
            <a:r>
              <a:rPr lang="en-US" b="1" dirty="0"/>
              <a:t>that)</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3" name="Picture 2">
            <a:extLst>
              <a:ext uri="{FF2B5EF4-FFF2-40B4-BE49-F238E27FC236}">
                <a16:creationId xmlns:a16="http://schemas.microsoft.com/office/drawing/2014/main" id="{0690B566-35EF-4770-B24A-F72562047115}"/>
              </a:ext>
            </a:extLst>
          </p:cNvPr>
          <p:cNvPicPr>
            <a:picLocks noChangeAspect="1"/>
          </p:cNvPicPr>
          <p:nvPr/>
        </p:nvPicPr>
        <p:blipFill>
          <a:blip r:embed="rId4"/>
          <a:stretch>
            <a:fillRect/>
          </a:stretch>
        </p:blipFill>
        <p:spPr>
          <a:xfrm>
            <a:off x="277130" y="1716420"/>
            <a:ext cx="5989199" cy="3234983"/>
          </a:xfrm>
          <a:prstGeom prst="rect">
            <a:avLst/>
          </a:prstGeom>
        </p:spPr>
      </p:pic>
    </p:spTree>
    <p:extLst>
      <p:ext uri="{BB962C8B-B14F-4D97-AF65-F5344CB8AC3E}">
        <p14:creationId xmlns:p14="http://schemas.microsoft.com/office/powerpoint/2010/main" val="1723709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Writing to a file:</a:t>
            </a:r>
          </a:p>
          <a:p>
            <a:pPr marL="685800" lvl="1"/>
            <a:r>
              <a:rPr lang="en-US" b="1" dirty="0"/>
              <a:t>Create a  stream object</a:t>
            </a:r>
          </a:p>
          <a:p>
            <a:pPr marL="1143000" lvl="2"/>
            <a:r>
              <a:rPr lang="en-US" b="1" dirty="0">
                <a:solidFill>
                  <a:schemeClr val="bg2">
                    <a:lumMod val="75000"/>
                  </a:schemeClr>
                </a:solidFill>
              </a:rPr>
              <a:t>&lt;stream&gt;  &lt;</a:t>
            </a:r>
            <a:r>
              <a:rPr lang="en-US" b="1" dirty="0" err="1">
                <a:solidFill>
                  <a:schemeClr val="bg2">
                    <a:lumMod val="75000"/>
                  </a:schemeClr>
                </a:solidFill>
              </a:rPr>
              <a:t>var_name</a:t>
            </a:r>
            <a:r>
              <a:rPr lang="en-US" b="1" dirty="0">
                <a:solidFill>
                  <a:schemeClr val="bg2">
                    <a:lumMod val="75000"/>
                  </a:schemeClr>
                </a:solidFill>
              </a:rPr>
              <a:t>&gt; (&lt;file name&gt;);</a:t>
            </a:r>
          </a:p>
          <a:p>
            <a:pPr marL="1485900" lvl="3"/>
            <a:r>
              <a:rPr lang="en-US" b="1" dirty="0"/>
              <a:t>std::</a:t>
            </a:r>
            <a:r>
              <a:rPr lang="en-US" b="1" dirty="0" err="1"/>
              <a:t>ofstream</a:t>
            </a:r>
            <a:r>
              <a:rPr lang="en-US" b="1" dirty="0"/>
              <a:t> </a:t>
            </a:r>
            <a:r>
              <a:rPr lang="en-US" b="1" dirty="0" err="1"/>
              <a:t>mystream</a:t>
            </a:r>
            <a:r>
              <a:rPr lang="en-US" b="1" dirty="0"/>
              <a:t> (“my_file_name.txt”);</a:t>
            </a:r>
          </a:p>
          <a:p>
            <a:pPr marL="685800" lvl="1"/>
            <a:r>
              <a:rPr lang="en-US" b="1" dirty="0">
                <a:solidFill>
                  <a:schemeClr val="bg2">
                    <a:lumMod val="75000"/>
                  </a:schemeClr>
                </a:solidFill>
              </a:rPr>
              <a:t>Check that it worked:</a:t>
            </a:r>
          </a:p>
          <a:p>
            <a:pPr marL="1143000" lvl="2"/>
            <a:r>
              <a:rPr lang="en-US" b="1" dirty="0" err="1"/>
              <a:t>mystream.is_open</a:t>
            </a:r>
            <a:r>
              <a:rPr lang="en-US" b="1" dirty="0"/>
              <a:t>()</a:t>
            </a:r>
            <a:endParaRPr lang="en-US" b="1" dirty="0">
              <a:solidFill>
                <a:schemeClr val="bg2">
                  <a:lumMod val="75000"/>
                </a:schemeClr>
              </a:solidFill>
            </a:endParaRPr>
          </a:p>
          <a:p>
            <a:pPr marL="685800" lvl="1"/>
            <a:r>
              <a:rPr lang="en-US" b="1" dirty="0"/>
              <a:t>Insertion operator injects content</a:t>
            </a:r>
          </a:p>
          <a:p>
            <a:pPr marL="1143000" lvl="2"/>
            <a:r>
              <a:rPr lang="en-US" b="1" dirty="0" err="1">
                <a:solidFill>
                  <a:schemeClr val="bg2">
                    <a:lumMod val="75000"/>
                  </a:schemeClr>
                </a:solidFill>
              </a:rPr>
              <a:t>mystream</a:t>
            </a:r>
            <a:r>
              <a:rPr lang="en-US" b="1" dirty="0">
                <a:solidFill>
                  <a:schemeClr val="bg2">
                    <a:lumMod val="75000"/>
                  </a:schemeClr>
                </a:solidFill>
              </a:rPr>
              <a:t> &lt;&lt; “Some content”” &lt;&lt; std::</a:t>
            </a:r>
            <a:r>
              <a:rPr lang="en-US" b="1" dirty="0" err="1">
                <a:solidFill>
                  <a:schemeClr val="bg2">
                    <a:lumMod val="75000"/>
                  </a:schemeClr>
                </a:solidFill>
              </a:rPr>
              <a:t>endl</a:t>
            </a:r>
            <a:r>
              <a:rPr lang="en-US" b="1" dirty="0">
                <a:solidFill>
                  <a:schemeClr val="bg2">
                    <a:lumMod val="75000"/>
                  </a:schemeClr>
                </a:solidFill>
              </a:rPr>
              <a:t>;</a:t>
            </a:r>
          </a:p>
          <a:p>
            <a:pPr marL="685800" lvl="1"/>
            <a:r>
              <a:rPr lang="en-US" b="1" dirty="0"/>
              <a:t>Flush buffer if needed</a:t>
            </a:r>
          </a:p>
          <a:p>
            <a:pPr marL="1143000" lvl="2"/>
            <a:r>
              <a:rPr lang="en-US" b="1" dirty="0" err="1">
                <a:solidFill>
                  <a:schemeClr val="bg2">
                    <a:lumMod val="75000"/>
                  </a:schemeClr>
                </a:solidFill>
              </a:rPr>
              <a:t>mystream</a:t>
            </a:r>
            <a:r>
              <a:rPr lang="en-US" b="1" dirty="0">
                <a:solidFill>
                  <a:schemeClr val="bg2">
                    <a:lumMod val="75000"/>
                  </a:schemeClr>
                </a:solidFill>
              </a:rPr>
              <a:t> &lt;&lt; std::flush;</a:t>
            </a:r>
          </a:p>
          <a:p>
            <a:pPr marL="685800" lvl="1"/>
            <a:r>
              <a:rPr lang="en-US" b="1" dirty="0"/>
              <a:t>Close the stream</a:t>
            </a:r>
          </a:p>
          <a:p>
            <a:pPr marL="1143000" lvl="2"/>
            <a:r>
              <a:rPr lang="en-US" b="1" dirty="0" err="1">
                <a:solidFill>
                  <a:schemeClr val="bg2">
                    <a:lumMod val="75000"/>
                  </a:schemeClr>
                </a:solidFill>
              </a:rPr>
              <a:t>mystream.close</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066724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Reading from a file:</a:t>
            </a:r>
          </a:p>
          <a:p>
            <a:pPr marL="685800" lvl="1"/>
            <a:r>
              <a:rPr lang="en-US" b="1" dirty="0"/>
              <a:t>Create a  stream object</a:t>
            </a:r>
          </a:p>
          <a:p>
            <a:pPr marL="1143000" lvl="2"/>
            <a:r>
              <a:rPr lang="en-US" b="1" dirty="0">
                <a:solidFill>
                  <a:schemeClr val="bg2">
                    <a:lumMod val="75000"/>
                  </a:schemeClr>
                </a:solidFill>
              </a:rPr>
              <a:t>&lt;stream&gt;  &lt;</a:t>
            </a:r>
            <a:r>
              <a:rPr lang="en-US" b="1" dirty="0" err="1">
                <a:solidFill>
                  <a:schemeClr val="bg2">
                    <a:lumMod val="75000"/>
                  </a:schemeClr>
                </a:solidFill>
              </a:rPr>
              <a:t>var_name</a:t>
            </a:r>
            <a:r>
              <a:rPr lang="en-US" b="1" dirty="0">
                <a:solidFill>
                  <a:schemeClr val="bg2">
                    <a:lumMod val="75000"/>
                  </a:schemeClr>
                </a:solidFill>
              </a:rPr>
              <a:t>&gt; (&lt;file name&gt;);</a:t>
            </a:r>
          </a:p>
          <a:p>
            <a:pPr marL="1485900" lvl="3"/>
            <a:r>
              <a:rPr lang="en-US" b="1" dirty="0"/>
              <a:t>std::</a:t>
            </a:r>
            <a:r>
              <a:rPr lang="en-US" b="1" dirty="0" err="1"/>
              <a:t>ofstream</a:t>
            </a:r>
            <a:r>
              <a:rPr lang="en-US" b="1" dirty="0"/>
              <a:t> </a:t>
            </a:r>
            <a:r>
              <a:rPr lang="en-US" b="1" dirty="0" err="1"/>
              <a:t>mystream</a:t>
            </a:r>
            <a:r>
              <a:rPr lang="en-US" b="1" dirty="0"/>
              <a:t> (“my_file_name.txt”);</a:t>
            </a:r>
          </a:p>
          <a:p>
            <a:pPr marL="685800" lvl="1"/>
            <a:r>
              <a:rPr lang="en-US" b="1" dirty="0">
                <a:solidFill>
                  <a:schemeClr val="bg2">
                    <a:lumMod val="75000"/>
                  </a:schemeClr>
                </a:solidFill>
              </a:rPr>
              <a:t>Check that it worked:</a:t>
            </a:r>
          </a:p>
          <a:p>
            <a:pPr marL="1143000" lvl="2"/>
            <a:r>
              <a:rPr lang="en-US" b="1" dirty="0" err="1"/>
              <a:t>mystream.is_open</a:t>
            </a:r>
            <a:r>
              <a:rPr lang="en-US" b="1" dirty="0"/>
              <a:t>()</a:t>
            </a:r>
            <a:endParaRPr lang="en-US" b="1" dirty="0">
              <a:solidFill>
                <a:schemeClr val="bg2">
                  <a:lumMod val="75000"/>
                </a:schemeClr>
              </a:solidFill>
            </a:endParaRPr>
          </a:p>
          <a:p>
            <a:pPr marL="685800" lvl="1"/>
            <a:r>
              <a:rPr lang="en-US" b="1" dirty="0"/>
              <a:t>Extract some content</a:t>
            </a:r>
          </a:p>
          <a:p>
            <a:pPr marL="1143000" lvl="2"/>
            <a:r>
              <a:rPr lang="en-US" b="1" dirty="0">
                <a:solidFill>
                  <a:schemeClr val="bg2">
                    <a:lumMod val="75000"/>
                  </a:schemeClr>
                </a:solidFill>
              </a:rPr>
              <a:t>content = </a:t>
            </a:r>
            <a:r>
              <a:rPr lang="en-US" b="1" dirty="0" err="1">
                <a:solidFill>
                  <a:schemeClr val="bg2">
                    <a:lumMod val="75000"/>
                  </a:schemeClr>
                </a:solidFill>
              </a:rPr>
              <a:t>getline</a:t>
            </a:r>
            <a:r>
              <a:rPr lang="en-US" b="1" dirty="0">
                <a:solidFill>
                  <a:schemeClr val="bg2">
                    <a:lumMod val="75000"/>
                  </a:schemeClr>
                </a:solidFill>
              </a:rPr>
              <a:t>(</a:t>
            </a:r>
            <a:r>
              <a:rPr lang="en-US" b="1" dirty="0" err="1">
                <a:solidFill>
                  <a:schemeClr val="bg2">
                    <a:lumMod val="75000"/>
                  </a:schemeClr>
                </a:solidFill>
              </a:rPr>
              <a:t>mystream</a:t>
            </a:r>
            <a:r>
              <a:rPr lang="en-US" b="1" dirty="0">
                <a:solidFill>
                  <a:schemeClr val="bg2">
                    <a:lumMod val="75000"/>
                  </a:schemeClr>
                </a:solidFill>
              </a:rPr>
              <a:t>, line);</a:t>
            </a:r>
          </a:p>
          <a:p>
            <a:pPr marL="1143000" lvl="2"/>
            <a:r>
              <a:rPr lang="en-US" b="1" dirty="0" err="1"/>
              <a:t>cout</a:t>
            </a:r>
            <a:r>
              <a:rPr lang="en-US" b="1" dirty="0"/>
              <a:t> &lt;&lt; content;</a:t>
            </a:r>
            <a:endParaRPr lang="en-US" b="1" dirty="0">
              <a:solidFill>
                <a:schemeClr val="bg2">
                  <a:lumMod val="75000"/>
                </a:schemeClr>
              </a:solidFill>
            </a:endParaRPr>
          </a:p>
          <a:p>
            <a:pPr marL="685800" lvl="1"/>
            <a:r>
              <a:rPr lang="en-US" b="1" dirty="0"/>
              <a:t>Close the stream</a:t>
            </a:r>
          </a:p>
          <a:p>
            <a:pPr marL="1143000" lvl="2"/>
            <a:r>
              <a:rPr lang="en-US" b="1" dirty="0" err="1">
                <a:solidFill>
                  <a:schemeClr val="bg2">
                    <a:lumMod val="75000"/>
                  </a:schemeClr>
                </a:solidFill>
              </a:rPr>
              <a:t>mystream.close</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87201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03106" y="1132358"/>
            <a:ext cx="6643009" cy="421220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Read and write using file stream pointers:</a:t>
            </a:r>
          </a:p>
          <a:p>
            <a:pPr marL="685800" lvl="1"/>
            <a:r>
              <a:rPr lang="en-US" b="1" dirty="0" err="1"/>
              <a:t>stream.seekp</a:t>
            </a:r>
            <a:r>
              <a:rPr lang="en-US" b="1" dirty="0"/>
              <a:t>() pointer for writing (‘put’)</a:t>
            </a:r>
          </a:p>
          <a:p>
            <a:pPr marL="685800" lvl="1"/>
            <a:r>
              <a:rPr lang="en-US" b="1" dirty="0" err="1"/>
              <a:t>stream.seekg</a:t>
            </a:r>
            <a:r>
              <a:rPr lang="en-US" b="1" dirty="0"/>
              <a:t>() pointer for reading (‘get’)</a:t>
            </a:r>
          </a:p>
          <a:p>
            <a:pPr marL="685800" lvl="1"/>
            <a:r>
              <a:rPr lang="en-US" b="1" dirty="0" err="1"/>
              <a:t>stream.tellp</a:t>
            </a:r>
            <a:r>
              <a:rPr lang="en-US" b="1" dirty="0"/>
              <a:t>()  location of put pointer</a:t>
            </a:r>
          </a:p>
          <a:p>
            <a:pPr marL="685800" lvl="1"/>
            <a:r>
              <a:rPr lang="en-US" b="1" dirty="0" err="1"/>
              <a:t>stream.tellg</a:t>
            </a:r>
            <a:r>
              <a:rPr lang="en-US" b="1" dirty="0"/>
              <a:t>() </a:t>
            </a:r>
            <a:r>
              <a:rPr lang="en-US" b="1" dirty="0" err="1"/>
              <a:t>logation</a:t>
            </a:r>
            <a:r>
              <a:rPr lang="en-US" b="1" dirty="0"/>
              <a:t> of get pointer</a:t>
            </a:r>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359602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07526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 !</a:t>
            </a:r>
          </a:p>
          <a:p>
            <a:pPr marL="0" marR="0" indent="0">
              <a:spcBef>
                <a:spcPct val="20000"/>
              </a:spcBef>
              <a:spcAft>
                <a:spcPts val="600"/>
              </a:spcAft>
              <a:buClr>
                <a:schemeClr val="tx1"/>
              </a:buClr>
              <a:buSzPct val="80000"/>
              <a:buNone/>
            </a:pPr>
            <a:r>
              <a:rPr lang="en-US" b="1" dirty="0"/>
              <a:t>Please write a program that reads the file football.txt</a:t>
            </a:r>
          </a:p>
          <a:p>
            <a:pPr marL="0" marR="0" indent="0">
              <a:spcBef>
                <a:spcPct val="20000"/>
              </a:spcBef>
              <a:spcAft>
                <a:spcPts val="600"/>
              </a:spcAft>
              <a:buClr>
                <a:schemeClr val="tx1"/>
              </a:buClr>
              <a:buSzPct val="80000"/>
              <a:buNone/>
            </a:pPr>
            <a:r>
              <a:rPr lang="en-US" b="1" dirty="0"/>
              <a:t>(it’s recent AP football standings) and print out all</a:t>
            </a:r>
          </a:p>
          <a:p>
            <a:pPr marL="0" marR="0" indent="0">
              <a:spcBef>
                <a:spcPct val="20000"/>
              </a:spcBef>
              <a:spcAft>
                <a:spcPts val="600"/>
              </a:spcAft>
              <a:buClr>
                <a:schemeClr val="tx1"/>
              </a:buClr>
              <a:buSzPct val="80000"/>
              <a:buNone/>
            </a:pPr>
            <a:r>
              <a:rPr lang="en-US" b="1" dirty="0"/>
              <a:t>the schools with “State” in their name.</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You should get something like this:</a:t>
            </a:r>
          </a:p>
          <a:p>
            <a:pPr marL="0" marR="0" indent="0">
              <a:spcBef>
                <a:spcPct val="20000"/>
              </a:spcBef>
              <a:spcAft>
                <a:spcPts val="600"/>
              </a:spcAft>
              <a:buClr>
                <a:schemeClr val="tx1"/>
              </a:buClr>
              <a:buSzPct val="80000"/>
              <a:buNone/>
            </a:pPr>
            <a:endParaRPr lang="en-US" b="1" dirty="0"/>
          </a:p>
          <a:p>
            <a:pPr marL="400050" marR="0" indent="0">
              <a:spcBef>
                <a:spcPct val="20000"/>
              </a:spcBef>
              <a:spcAft>
                <a:spcPts val="600"/>
              </a:spcAft>
              <a:buClr>
                <a:schemeClr val="tx1"/>
              </a:buClr>
              <a:buSzPct val="80000"/>
              <a:buNone/>
            </a:pPr>
            <a:r>
              <a:rPr lang="en-US" sz="1800" b="1" dirty="0">
                <a:solidFill>
                  <a:srgbClr val="FFFF00"/>
                </a:solidFill>
              </a:rPr>
              <a:t>5       Oklahoma State  1291    7       11-1</a:t>
            </a:r>
          </a:p>
          <a:p>
            <a:pPr marL="400050" marR="0" indent="0">
              <a:spcBef>
                <a:spcPct val="20000"/>
              </a:spcBef>
              <a:spcAft>
                <a:spcPts val="600"/>
              </a:spcAft>
              <a:buClr>
                <a:schemeClr val="tx1"/>
              </a:buClr>
              <a:buSzPct val="80000"/>
              <a:buNone/>
            </a:pPr>
            <a:r>
              <a:rPr lang="en-US" sz="1800" b="1" dirty="0">
                <a:solidFill>
                  <a:srgbClr val="FFFF00"/>
                </a:solidFill>
              </a:rPr>
              <a:t>7       Ohio State            1147    2       10-2</a:t>
            </a:r>
          </a:p>
          <a:p>
            <a:pPr marL="400050" marR="0" indent="0">
              <a:spcBef>
                <a:spcPct val="20000"/>
              </a:spcBef>
              <a:spcAft>
                <a:spcPts val="600"/>
              </a:spcAft>
              <a:buClr>
                <a:schemeClr val="tx1"/>
              </a:buClr>
              <a:buSzPct val="80000"/>
              <a:buNone/>
            </a:pPr>
            <a:r>
              <a:rPr lang="en-US" sz="1800" b="1" dirty="0">
                <a:solidFill>
                  <a:srgbClr val="FFFF00"/>
                </a:solidFill>
              </a:rPr>
              <a:t>11      Michigan State   877     12      10-2</a:t>
            </a:r>
          </a:p>
          <a:p>
            <a:pPr marL="400050" marR="0" indent="0">
              <a:spcBef>
                <a:spcPct val="20000"/>
              </a:spcBef>
              <a:spcAft>
                <a:spcPts val="600"/>
              </a:spcAft>
              <a:buClr>
                <a:schemeClr val="tx1"/>
              </a:buClr>
              <a:buSzPct val="80000"/>
              <a:buNone/>
            </a:pPr>
            <a:r>
              <a:rPr lang="en-US" sz="1800" b="1" dirty="0">
                <a:solidFill>
                  <a:srgbClr val="FFFF00"/>
                </a:solidFill>
              </a:rPr>
              <a:t>19      San Diego State 416     22      11-1</a:t>
            </a:r>
          </a:p>
          <a:p>
            <a:pPr marL="400050" marR="0" indent="0">
              <a:spcBef>
                <a:spcPct val="20000"/>
              </a:spcBef>
              <a:spcAft>
                <a:spcPts val="600"/>
              </a:spcAft>
              <a:buClr>
                <a:schemeClr val="tx1"/>
              </a:buClr>
              <a:buSzPct val="80000"/>
              <a:buNone/>
            </a:pPr>
            <a:r>
              <a:rPr lang="en-US" sz="1800" b="1" dirty="0">
                <a:solidFill>
                  <a:srgbClr val="FFFF00"/>
                </a:solidFill>
              </a:rPr>
              <a:t>21      NC State             310     24      9-3 </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4455574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23663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Encapsulating code with functions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Functions are isolated namespaces with specific entry points</a:t>
            </a:r>
          </a:p>
          <a:p>
            <a:pPr marL="228600" marR="0">
              <a:spcBef>
                <a:spcPct val="20000"/>
              </a:spcBef>
              <a:spcAft>
                <a:spcPts val="600"/>
              </a:spcAft>
              <a:buClr>
                <a:schemeClr val="tx1"/>
              </a:buClr>
              <a:buSzPct val="80000"/>
              <a:buFont typeface="Wingdings 3" panose="05040102010807070707" pitchFamily="18" charset="2"/>
              <a:buChar char=""/>
            </a:pPr>
            <a:r>
              <a:rPr lang="en-US" b="1" dirty="0"/>
              <a:t>Functions may take arguments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Arguments may provide ‘hard coded’ values (“by value”) or pointers (“by reference</a:t>
            </a:r>
            <a:r>
              <a:rPr lang="en-US" b="1" dirty="0"/>
              <a:t>”)</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Functions may (or may not) return objects</a:t>
            </a:r>
          </a:p>
          <a:p>
            <a:pPr marL="228600" marR="0">
              <a:spcBef>
                <a:spcPct val="20000"/>
              </a:spcBef>
              <a:spcAft>
                <a:spcPts val="600"/>
              </a:spcAft>
              <a:buClr>
                <a:schemeClr val="tx1"/>
              </a:buClr>
              <a:buSzPct val="80000"/>
              <a:buFont typeface="Wingdings 3" panose="05040102010807070707" pitchFamily="18" charset="2"/>
              <a:buChar char=""/>
            </a:pPr>
            <a:r>
              <a:rPr lang="en-US" b="1" dirty="0"/>
              <a:t>Why are they cool?</a:t>
            </a:r>
          </a:p>
          <a:p>
            <a:pPr marL="685800" lvl="1"/>
            <a:r>
              <a:rPr lang="en-US" b="1" dirty="0"/>
              <a:t>t</a:t>
            </a:r>
            <a:r>
              <a:rPr lang="en-US" b="1" dirty="0">
                <a:solidFill>
                  <a:schemeClr val="bg2">
                    <a:lumMod val="75000"/>
                  </a:schemeClr>
                </a:solidFill>
              </a:rPr>
              <a:t>hey do one thing, well</a:t>
            </a:r>
          </a:p>
          <a:p>
            <a:pPr marL="685800" lvl="1"/>
            <a:r>
              <a:rPr lang="en-US" b="1" dirty="0"/>
              <a:t>testable</a:t>
            </a:r>
          </a:p>
          <a:p>
            <a:pPr marL="685800" lvl="1"/>
            <a:r>
              <a:rPr lang="en-US" b="1" dirty="0"/>
              <a:t>easily replaced</a:t>
            </a:r>
          </a:p>
          <a:p>
            <a:pPr marL="685800" lvl="1"/>
            <a:r>
              <a:rPr lang="en-US" b="1" dirty="0"/>
              <a:t>streamline main code</a:t>
            </a:r>
          </a:p>
          <a:p>
            <a:pPr marL="685800" lvl="1"/>
            <a:r>
              <a:rPr lang="en-US" b="1" dirty="0"/>
              <a:t>“clean”</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416262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DD047572-A015-4574-9B28-F2ABEC50FA2C}"/>
              </a:ext>
            </a:extLst>
          </p:cNvPr>
          <p:cNvSpPr txBox="1">
            <a:spLocks/>
          </p:cNvSpPr>
          <p:nvPr/>
        </p:nvSpPr>
        <p:spPr>
          <a:xfrm>
            <a:off x="4723338" y="2364759"/>
            <a:ext cx="6643009" cy="304288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b="1" dirty="0"/>
              <a:t>Function-related topics</a:t>
            </a:r>
          </a:p>
          <a:p>
            <a:pPr marL="228600"/>
            <a:r>
              <a:rPr lang="en-US" b="1" dirty="0"/>
              <a:t>Syntax</a:t>
            </a:r>
          </a:p>
          <a:p>
            <a:pPr marL="228600"/>
            <a:r>
              <a:rPr lang="en-US" b="1" dirty="0"/>
              <a:t>Declarations versus Definitions</a:t>
            </a:r>
          </a:p>
          <a:p>
            <a:pPr marL="228600"/>
            <a:r>
              <a:rPr lang="en-US" b="1" dirty="0"/>
              <a:t>Scope </a:t>
            </a:r>
          </a:p>
          <a:p>
            <a:pPr marL="228600"/>
            <a:r>
              <a:rPr lang="en-US" b="1" dirty="0"/>
              <a:t>Passing command line </a:t>
            </a:r>
            <a:r>
              <a:rPr lang="en-US" b="1" dirty="0" err="1"/>
              <a:t>args</a:t>
            </a:r>
            <a:r>
              <a:rPr lang="en-US" b="1" dirty="0"/>
              <a:t> to main()</a:t>
            </a:r>
          </a:p>
          <a:p>
            <a:pPr marL="228600"/>
            <a:endParaRPr lang="en-US" b="1" dirty="0"/>
          </a:p>
          <a:p>
            <a:pPr marL="228600"/>
            <a:endParaRPr lang="en-US" b="1" dirty="0"/>
          </a:p>
          <a:p>
            <a:pPr marL="228600"/>
            <a:endParaRPr lang="en-US" b="1" dirty="0"/>
          </a:p>
          <a:p>
            <a:pPr marL="685800" lvl="1"/>
            <a:endParaRPr lang="en-US" b="1" dirty="0"/>
          </a:p>
          <a:p>
            <a:pPr marL="685800"/>
            <a:endParaRPr lang="en-US" b="1" dirty="0"/>
          </a:p>
        </p:txBody>
      </p:sp>
    </p:spTree>
    <p:extLst>
      <p:ext uri="{BB962C8B-B14F-4D97-AF65-F5344CB8AC3E}">
        <p14:creationId xmlns:p14="http://schemas.microsoft.com/office/powerpoint/2010/main" val="1876197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94759" y="-1317928"/>
            <a:ext cx="8398948"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 syntax:</a:t>
            </a:r>
          </a:p>
          <a:p>
            <a:pPr marL="0" marR="0" indent="0">
              <a:spcBef>
                <a:spcPct val="20000"/>
              </a:spcBef>
              <a:spcAft>
                <a:spcPts val="600"/>
              </a:spcAft>
              <a:buClr>
                <a:schemeClr val="tx1"/>
              </a:buClr>
              <a:buSzPct val="80000"/>
              <a:buNone/>
            </a:pPr>
            <a:r>
              <a:rPr lang="en-US" b="1" dirty="0"/>
              <a:t>&lt;</a:t>
            </a:r>
            <a:r>
              <a:rPr lang="en-US" b="1" dirty="0" err="1"/>
              <a:t>return_type</a:t>
            </a:r>
            <a:r>
              <a:rPr lang="en-US" b="1" dirty="0"/>
              <a:t>&gt;  &lt;function name&gt;    ( &lt;comma-separated </a:t>
            </a:r>
            <a:r>
              <a:rPr lang="en-US" b="1" dirty="0" err="1"/>
              <a:t>args</a:t>
            </a:r>
            <a:r>
              <a:rPr lang="en-US" b="1" dirty="0"/>
              <a:t>&gt;) {</a:t>
            </a:r>
          </a:p>
          <a:p>
            <a:pPr marL="0" marR="0" indent="0">
              <a:spcBef>
                <a:spcPct val="20000"/>
              </a:spcBef>
              <a:spcAft>
                <a:spcPts val="600"/>
              </a:spcAft>
              <a:buClr>
                <a:schemeClr val="tx1"/>
              </a:buClr>
              <a:buSzPct val="80000"/>
              <a:buNone/>
            </a:pPr>
            <a:r>
              <a:rPr lang="en-US" b="1" dirty="0"/>
              <a:t>               &lt;some stuff&gt;              </a:t>
            </a:r>
          </a:p>
          <a:p>
            <a:pPr marL="0" marR="0" indent="0">
              <a:spcBef>
                <a:spcPct val="20000"/>
              </a:spcBef>
              <a:spcAft>
                <a:spcPts val="600"/>
              </a:spcAft>
              <a:buClr>
                <a:schemeClr val="tx1"/>
              </a:buClr>
              <a:buSzPct val="80000"/>
              <a:buNone/>
            </a:pPr>
            <a:r>
              <a:rPr lang="en-US" b="1" dirty="0"/>
              <a:t>  }  </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226448" y="2612971"/>
            <a:ext cx="7122869" cy="2031325"/>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A simple function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(int arg1, int arg2) </a:t>
            </a:r>
          </a:p>
          <a:p>
            <a:r>
              <a:rPr lang="en-US" sz="1600" b="0" dirty="0">
                <a:solidFill>
                  <a:schemeClr val="bg1"/>
                </a:solidFill>
                <a:effectLst/>
                <a:latin typeface="Consolas" panose="020B0609020204030204" pitchFamily="49" charset="0"/>
              </a:rPr>
              <a:t>{</a:t>
            </a:r>
          </a:p>
          <a:p>
            <a:r>
              <a:rPr lang="en-US" sz="1600" b="0" dirty="0">
                <a:solidFill>
                  <a:schemeClr val="bg1"/>
                </a:solidFill>
                <a:effectLst/>
                <a:latin typeface="Consolas" panose="020B0609020204030204" pitchFamily="49" charset="0"/>
              </a:rPr>
              <a:t>        int sum = arg1 + arg2;   // isolated variable</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sum;  // not needed if return type is void</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111591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98052" y="-665747"/>
            <a:ext cx="7956178" cy="353669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 Declaration versus Definition:</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414706" y="1258275"/>
            <a:ext cx="7122869" cy="501675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 is defined before use in main()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(int arg1, int arg2){</a:t>
            </a:r>
          </a:p>
          <a:p>
            <a:r>
              <a:rPr lang="en-US" sz="1600" b="0" dirty="0">
                <a:solidFill>
                  <a:schemeClr val="bg1"/>
                </a:solidFill>
                <a:effectLst/>
                <a:latin typeface="Consolas" panose="020B0609020204030204" pitchFamily="49" charset="0"/>
              </a:rPr>
              <a:t>        int sum = arg1 + arg2;</a:t>
            </a:r>
          </a:p>
          <a:p>
            <a:r>
              <a:rPr lang="en-US" sz="1600" b="0" dirty="0">
                <a:solidFill>
                  <a:schemeClr val="bg1"/>
                </a:solidFill>
                <a:effectLst/>
                <a:latin typeface="Consolas" panose="020B0609020204030204" pitchFamily="49" charset="0"/>
              </a:rPr>
              <a:t>        return sum;  // not needed if return type is void</a:t>
            </a:r>
          </a:p>
          <a:p>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(int, int)  //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 is DECLARED here</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main(){</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addInts</a:t>
            </a:r>
            <a:r>
              <a:rPr lang="en-US" sz="1600" dirty="0">
                <a:solidFill>
                  <a:schemeClr val="bg1"/>
                </a:solidFill>
                <a:latin typeface="Consolas" panose="020B0609020204030204" pitchFamily="49" charset="0"/>
              </a:rPr>
              <a:t>(1, 2);</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(1, 2);	</a:t>
            </a:r>
          </a:p>
          <a:p>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 is DEFINED here</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multInts</a:t>
            </a:r>
            <a:r>
              <a:rPr lang="en-US" sz="1600" b="0" dirty="0">
                <a:solidFill>
                  <a:schemeClr val="bg1"/>
                </a:solidFill>
                <a:effectLst/>
                <a:latin typeface="Consolas" panose="020B0609020204030204" pitchFamily="49" charset="0"/>
              </a:rPr>
              <a:t>(int arg1, int arg2){</a:t>
            </a:r>
          </a:p>
          <a:p>
            <a:r>
              <a:rPr lang="en-US" sz="1600" dirty="0">
                <a:solidFill>
                  <a:schemeClr val="bg1"/>
                </a:solidFill>
                <a:latin typeface="Consolas" panose="020B0609020204030204" pitchFamily="49" charset="0"/>
              </a:rPr>
              <a:t>	return arg1 * arg2;</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05958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173532" y="336549"/>
            <a:ext cx="2639061" cy="990600"/>
          </a:xfrm>
          <a:prstGeom prst="rect">
            <a:avLst/>
          </a:prstGeom>
        </p:spPr>
        <p:txBody>
          <a:bodyPr vert="horz" lIns="91440" tIns="45720" rIns="91440" bIns="45720" rtlCol="0" anchor="b">
            <a:normAutofit/>
          </a:bodyPr>
          <a:lstStyle/>
          <a:p>
            <a:pPr>
              <a:spcBef>
                <a:spcPct val="0"/>
              </a:spcBef>
              <a:spcAft>
                <a:spcPts val="600"/>
              </a:spcAft>
            </a:pPr>
            <a:r>
              <a:rPr lang="en-US" sz="2400" b="1" cap="all" dirty="0">
                <a:ln w="3175" cmpd="sng">
                  <a:noFill/>
                </a:ln>
                <a:latin typeface="+mj-lt"/>
                <a:ea typeface="+mj-ea"/>
                <a:cs typeface="+mj-cs"/>
              </a:rPr>
              <a:t>Student Introductions</a:t>
            </a:r>
          </a:p>
        </p:txBody>
      </p:sp>
      <p:pic>
        <p:nvPicPr>
          <p:cNvPr id="3" name="Picture 2">
            <a:extLst>
              <a:ext uri="{FF2B5EF4-FFF2-40B4-BE49-F238E27FC236}">
                <a16:creationId xmlns:a16="http://schemas.microsoft.com/office/drawing/2014/main" id="{DD7EE15D-669F-4035-9441-34409F2B90A1}"/>
              </a:ext>
            </a:extLst>
          </p:cNvPr>
          <p:cNvPicPr>
            <a:picLocks noChangeAspect="1"/>
          </p:cNvPicPr>
          <p:nvPr/>
        </p:nvPicPr>
        <p:blipFill rotWithShape="1">
          <a:blip r:embed="rId3"/>
          <a:srcRect l="3131" r="44509" b="2"/>
          <a:stretch/>
        </p:blipFill>
        <p:spPr>
          <a:xfrm>
            <a:off x="2107546" y="786117"/>
            <a:ext cx="4684014"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2" name="TextBox 1"/>
          <p:cNvSpPr txBox="1"/>
          <p:nvPr/>
        </p:nvSpPr>
        <p:spPr>
          <a:xfrm>
            <a:off x="7113985" y="1541726"/>
            <a:ext cx="3209333" cy="3070226"/>
          </a:xfrm>
          <a:prstGeom prst="rect">
            <a:avLst/>
          </a:prstGeom>
        </p:spPr>
        <p:txBody>
          <a:bodyPr vert="horz" lIns="91440" tIns="45720" rIns="91440" bIns="45720" rtlCol="0" anchor="t">
            <a:noAutofit/>
          </a:bodyPr>
          <a:lstStyle/>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What name do you prefer?</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Where do you work (i.e. division, systems, project, etc.)?</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What electronic warfare (EW) experience do you have?</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What other relevant experience (military, educational, etc.)</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Please share a fun fact about </a:t>
            </a:r>
            <a:r>
              <a:rPr lang="en-US" sz="1700" b="1" dirty="0" err="1">
                <a:solidFill>
                  <a:schemeClr val="bg1"/>
                </a:solidFill>
              </a:rPr>
              <a:t>yoursekf</a:t>
            </a:r>
            <a:r>
              <a:rPr lang="en-US" sz="1700" b="1" dirty="0">
                <a:solidFill>
                  <a:schemeClr val="bg1"/>
                </a:solidFill>
              </a:rPr>
              <a:t>,</a:t>
            </a:r>
          </a:p>
        </p:txBody>
      </p:sp>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spcAft>
                <a:spcPts val="600"/>
              </a:spcAft>
            </a:pPr>
            <a:br>
              <a:rPr lang="en-US" altLang="en-US" sz="1200">
                <a:ea typeface="Times New Roman" panose="02020603050405020304" pitchFamily="18" charset="0"/>
              </a:rPr>
            </a:br>
            <a:endParaRPr lang="en-US" altLang="en-US"/>
          </a:p>
        </p:txBody>
      </p:sp>
    </p:spTree>
    <p:extLst>
      <p:ext uri="{BB962C8B-B14F-4D97-AF65-F5344CB8AC3E}">
        <p14:creationId xmlns:p14="http://schemas.microsoft.com/office/powerpoint/2010/main" val="1414167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4497462"/>
          </a:xfrm>
          <a:prstGeom prst="rect">
            <a:avLst/>
          </a:prstGeom>
        </p:spPr>
        <p:txBody>
          <a:bodyPr vert="horz" lIns="91440" tIns="45720" rIns="91440" bIns="45720" rtlCol="0" anchor="ctr">
            <a:normAutofit fontScale="92500" lnSpcReduction="20000"/>
          </a:bodyPr>
          <a:lstStyle/>
          <a:p>
            <a:pPr marL="0" indent="0">
              <a:buNone/>
            </a:pPr>
            <a:r>
              <a:rPr lang="en-US" b="1" dirty="0"/>
              <a:t>Passing data into functions</a:t>
            </a:r>
          </a:p>
          <a:p>
            <a:pPr marL="0" marR="0" indent="0">
              <a:spcBef>
                <a:spcPct val="20000"/>
              </a:spcBef>
              <a:spcAft>
                <a:spcPts val="600"/>
              </a:spcAft>
              <a:buClr>
                <a:schemeClr val="tx1"/>
              </a:buClr>
              <a:buSzPct val="80000"/>
              <a:buNone/>
            </a:pPr>
            <a:endParaRPr lang="en-US" b="1" dirty="0"/>
          </a:p>
          <a:p>
            <a:r>
              <a:rPr lang="en-US" b="1" dirty="0"/>
              <a:t>By value</a:t>
            </a:r>
          </a:p>
          <a:p>
            <a:pPr lvl="1"/>
            <a:r>
              <a:rPr lang="en-US" b="1" dirty="0"/>
              <a:t>(usually) the default, exception is arrays</a:t>
            </a:r>
          </a:p>
          <a:p>
            <a:pPr lvl="1"/>
            <a:r>
              <a:rPr lang="en-US" b="1" dirty="0"/>
              <a:t>passes a new object – a hard copy – to function</a:t>
            </a:r>
          </a:p>
          <a:p>
            <a:pPr lvl="1"/>
            <a:r>
              <a:rPr lang="en-US" b="1" dirty="0"/>
              <a:t>function operates in isolation</a:t>
            </a:r>
          </a:p>
          <a:p>
            <a:pPr lvl="1"/>
            <a:r>
              <a:rPr lang="en-US" b="1" dirty="0"/>
              <a:t>original is safe, but at a cost</a:t>
            </a:r>
          </a:p>
          <a:p>
            <a:r>
              <a:rPr lang="en-US" b="1" dirty="0"/>
              <a:t>By reference</a:t>
            </a:r>
          </a:p>
          <a:p>
            <a:pPr lvl="1"/>
            <a:r>
              <a:rPr lang="en-US" b="1" dirty="0"/>
              <a:t>pass the address of the object</a:t>
            </a:r>
          </a:p>
          <a:p>
            <a:pPr lvl="1"/>
            <a:r>
              <a:rPr lang="en-US" b="1" dirty="0"/>
              <a:t>no new object is created</a:t>
            </a:r>
          </a:p>
          <a:p>
            <a:pPr lvl="1"/>
            <a:r>
              <a:rPr lang="en-US" b="1" dirty="0"/>
              <a:t>values at the address are directly manipulated by function</a:t>
            </a:r>
          </a:p>
          <a:p>
            <a:pPr lvl="1"/>
            <a:r>
              <a:rPr lang="en-US" b="1" dirty="0"/>
              <a:t>original is changed</a:t>
            </a:r>
          </a:p>
          <a:p>
            <a:endParaRPr lang="en-US" b="1" dirty="0"/>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381361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58692" y="520540"/>
            <a:ext cx="7956178" cy="3536693"/>
          </a:xfrm>
          <a:prstGeom prst="rect">
            <a:avLst/>
          </a:prstGeom>
        </p:spPr>
        <p:txBody>
          <a:bodyPr vert="horz" lIns="91440" tIns="45720" rIns="91440" bIns="45720" rtlCol="0" anchor="ctr">
            <a:normAutofit/>
          </a:bodyPr>
          <a:lstStyle/>
          <a:p>
            <a:pPr marL="0" indent="0">
              <a:buNone/>
            </a:pPr>
            <a:r>
              <a:rPr lang="en-US" b="1" dirty="0"/>
              <a:t>Passing command line </a:t>
            </a:r>
            <a:r>
              <a:rPr lang="en-US" b="1" dirty="0" err="1"/>
              <a:t>args</a:t>
            </a:r>
            <a:r>
              <a:rPr lang="en-US" b="1" dirty="0"/>
              <a:t> to main()</a:t>
            </a:r>
          </a:p>
          <a:p>
            <a:pPr marL="0" indent="0">
              <a:buNone/>
            </a:pPr>
            <a:r>
              <a:rPr lang="en-US" b="1" dirty="0"/>
              <a:t>	</a:t>
            </a:r>
            <a:r>
              <a:rPr lang="en-US" b="1" dirty="0" err="1"/>
              <a:t>argc</a:t>
            </a:r>
            <a:r>
              <a:rPr lang="en-US" b="1" dirty="0"/>
              <a:t> passed in by value</a:t>
            </a:r>
          </a:p>
          <a:p>
            <a:pPr marL="0" indent="0">
              <a:buNone/>
            </a:pPr>
            <a:r>
              <a:rPr lang="en-US" b="1" dirty="0"/>
              <a:t>	</a:t>
            </a:r>
            <a:r>
              <a:rPr lang="en-US" b="1" dirty="0" err="1"/>
              <a:t>argv</a:t>
            </a:r>
            <a:r>
              <a:rPr lang="en-US" b="1" dirty="0"/>
              <a:t> passed in by reference</a:t>
            </a:r>
          </a:p>
          <a:p>
            <a:pPr marL="0" indent="0">
              <a:buNone/>
            </a:pPr>
            <a:endParaRPr lang="en-US" b="1" dirty="0"/>
          </a:p>
          <a:p>
            <a:pPr marL="685800" lvl="1"/>
            <a:r>
              <a:rPr lang="en-US" b="1" dirty="0" err="1"/>
              <a:t>argc</a:t>
            </a:r>
            <a:r>
              <a:rPr lang="en-US" b="1" dirty="0"/>
              <a:t> is argument count (</a:t>
            </a:r>
            <a:r>
              <a:rPr lang="en-US" b="1" dirty="0" err="1"/>
              <a:t>args</a:t>
            </a:r>
            <a:r>
              <a:rPr lang="en-US" b="1" dirty="0"/>
              <a:t> + program name)</a:t>
            </a:r>
          </a:p>
          <a:p>
            <a:pPr marL="685800" lvl="1"/>
            <a:r>
              <a:rPr lang="en-US" b="1" dirty="0" err="1"/>
              <a:t>argv</a:t>
            </a:r>
            <a:r>
              <a:rPr lang="en-US" b="1" dirty="0"/>
              <a:t> is the argument vector (an array of char pointers)</a:t>
            </a:r>
          </a:p>
          <a:p>
            <a:pPr marL="685800" lvl="1"/>
            <a:r>
              <a:rPr lang="en-US" b="1" dirty="0" err="1"/>
              <a:t>argv</a:t>
            </a:r>
            <a:r>
              <a:rPr lang="en-US" b="1" dirty="0"/>
              <a:t>[0] is the name of the program</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065082" y="3536693"/>
            <a:ext cx="7122869" cy="304698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int main(int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char**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"Number of </a:t>
            </a:r>
            <a:r>
              <a:rPr lang="en-US" sz="1600" b="0" dirty="0" err="1">
                <a:solidFill>
                  <a:schemeClr val="bg1"/>
                </a:solidFill>
                <a:effectLst/>
                <a:latin typeface="Consolas" panose="020B0609020204030204" pitchFamily="49" charset="0"/>
              </a:rPr>
              <a:t>args</a:t>
            </a:r>
            <a:r>
              <a:rPr lang="en-US" sz="1600" b="0" dirty="0">
                <a:solidFill>
                  <a:schemeClr val="bg1"/>
                </a:solidFill>
                <a:effectLst/>
                <a:latin typeface="Consolas" panose="020B0609020204030204" pitchFamily="49" charset="0"/>
              </a:rPr>
              <a:t>: " &lt;&lt;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&lt;&lt;</a:t>
            </a:r>
            <a:r>
              <a:rPr lang="en-US" sz="1600" b="0" dirty="0" err="1">
                <a:solidFill>
                  <a:schemeClr val="bg1"/>
                </a:solidFill>
                <a:effectLst/>
                <a:latin typeface="Consolas" panose="020B0609020204030204" pitchFamily="49" charset="0"/>
              </a:rPr>
              <a:t>endl</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for (int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 0;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&lt;&lt;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&lt;&lt; "] : "&lt;&lt;</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&lt;&lt; "\n";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[0] is name of program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argv</a:t>
            </a:r>
            <a:r>
              <a:rPr lang="en-US" sz="1600" dirty="0">
                <a:solidFill>
                  <a:schemeClr val="bg1"/>
                </a:solidFill>
                <a:latin typeface="Consolas" panose="020B0609020204030204" pitchFamily="49" charset="0"/>
              </a:rPr>
              <a:t>[1] is the first </a:t>
            </a:r>
            <a:r>
              <a:rPr lang="en-US" sz="1600" dirty="0" err="1">
                <a:solidFill>
                  <a:schemeClr val="bg1"/>
                </a:solidFill>
                <a:latin typeface="Consolas" panose="020B0609020204030204" pitchFamily="49" charset="0"/>
              </a:rPr>
              <a:t>arg</a:t>
            </a:r>
            <a:r>
              <a:rPr lang="en-US" sz="1600" dirty="0">
                <a:solidFill>
                  <a:schemeClr val="bg1"/>
                </a:solidFill>
                <a:latin typeface="Consolas" panose="020B0609020204030204" pitchFamily="49" charset="0"/>
              </a:rPr>
              <a:t> provided at command line</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[2] is the second </a:t>
            </a:r>
            <a:r>
              <a:rPr lang="en-US" sz="1600" b="0" dirty="0" err="1">
                <a:solidFill>
                  <a:schemeClr val="bg1"/>
                </a:solidFill>
                <a:effectLst/>
                <a:latin typeface="Consolas" panose="020B0609020204030204" pitchFamily="49" charset="0"/>
              </a:rPr>
              <a:t>arg</a:t>
            </a:r>
            <a:r>
              <a:rPr lang="en-US" sz="1600" b="0" dirty="0">
                <a:solidFill>
                  <a:schemeClr val="bg1"/>
                </a:solidFill>
                <a:effectLst/>
                <a:latin typeface="Consolas" panose="020B0609020204030204" pitchFamily="49" charset="0"/>
              </a:rPr>
              <a:t> ... (etc.)</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0; </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469415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4497462"/>
          </a:xfrm>
          <a:prstGeom prst="rect">
            <a:avLst/>
          </a:prstGeom>
        </p:spPr>
        <p:txBody>
          <a:bodyPr vert="horz" lIns="91440" tIns="45720" rIns="91440" bIns="45720" rtlCol="0" anchor="ctr">
            <a:normAutofit fontScale="85000" lnSpcReduction="20000"/>
          </a:bodyPr>
          <a:lstStyle/>
          <a:p>
            <a:pPr marL="0" indent="0">
              <a:buNone/>
            </a:pPr>
            <a:r>
              <a:rPr lang="en-US" b="1" dirty="0"/>
              <a:t>Scope</a:t>
            </a:r>
          </a:p>
          <a:p>
            <a:pPr marL="0" marR="0" indent="0">
              <a:spcBef>
                <a:spcPct val="20000"/>
              </a:spcBef>
              <a:spcAft>
                <a:spcPts val="600"/>
              </a:spcAft>
              <a:buClr>
                <a:schemeClr val="tx1"/>
              </a:buClr>
              <a:buSzPct val="80000"/>
              <a:buNone/>
            </a:pPr>
            <a:endParaRPr lang="en-US" b="1" dirty="0"/>
          </a:p>
          <a:p>
            <a:r>
              <a:rPr lang="en-US" b="1" dirty="0"/>
              <a:t>Global</a:t>
            </a:r>
          </a:p>
          <a:p>
            <a:pPr lvl="1"/>
            <a:r>
              <a:rPr lang="en-US" b="1" dirty="0"/>
              <a:t>external to functions, classes</a:t>
            </a:r>
          </a:p>
          <a:p>
            <a:pPr lvl="1"/>
            <a:r>
              <a:rPr lang="en-US" b="1" dirty="0"/>
              <a:t>available within functions, classes</a:t>
            </a:r>
          </a:p>
          <a:p>
            <a:pPr lvl="1"/>
            <a:r>
              <a:rPr lang="en-US" b="1" u="sng" dirty="0"/>
              <a:t>can be changed</a:t>
            </a:r>
            <a:r>
              <a:rPr lang="en-US" b="1" dirty="0"/>
              <a:t> from within functions, classes</a:t>
            </a:r>
          </a:p>
          <a:p>
            <a:r>
              <a:rPr lang="en-US" b="1" dirty="0"/>
              <a:t>Local</a:t>
            </a:r>
          </a:p>
          <a:p>
            <a:pPr lvl="1"/>
            <a:r>
              <a:rPr lang="en-US" b="1" dirty="0"/>
              <a:t>internal to functions, classes, etc.</a:t>
            </a:r>
          </a:p>
          <a:p>
            <a:pPr lvl="1"/>
            <a:r>
              <a:rPr lang="en-US" b="1" dirty="0"/>
              <a:t>variables declared within: while, for, if, and switch are local to block</a:t>
            </a:r>
          </a:p>
          <a:p>
            <a:pPr lvl="1"/>
            <a:r>
              <a:rPr lang="en-US" b="1" dirty="0"/>
              <a:t>sort of a “private copy” of the value</a:t>
            </a:r>
          </a:p>
          <a:p>
            <a:r>
              <a:rPr lang="en-US" b="1" dirty="0"/>
              <a:t>Namespaces</a:t>
            </a:r>
          </a:p>
          <a:p>
            <a:pPr lvl="1"/>
            <a:r>
              <a:rPr lang="en-US" b="1" dirty="0"/>
              <a:t>lookup tables matching names to values</a:t>
            </a:r>
          </a:p>
          <a:p>
            <a:pPr lvl="1"/>
            <a:r>
              <a:rPr lang="en-US" b="1" dirty="0"/>
              <a:t>can be nested</a:t>
            </a:r>
          </a:p>
          <a:p>
            <a:pPr lvl="1"/>
            <a:r>
              <a:rPr lang="en-US" b="1" dirty="0"/>
              <a:t>use the :: (scope resolution) operator to drill down through nested layers</a:t>
            </a:r>
          </a:p>
          <a:p>
            <a:endParaRPr lang="en-US" b="1" dirty="0"/>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883038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629429" y="190691"/>
            <a:ext cx="7022560" cy="5505991"/>
          </a:xfrm>
          <a:prstGeom prst="rect">
            <a:avLst/>
          </a:prstGeom>
        </p:spPr>
        <p:txBody>
          <a:bodyPr vert="horz" lIns="91440" tIns="45720" rIns="91440" bIns="45720" rtlCol="0" anchor="ctr">
            <a:noAutofit/>
          </a:bodyPr>
          <a:lstStyle/>
          <a:p>
            <a:pPr marL="0" indent="0">
              <a:buNone/>
            </a:pPr>
            <a:r>
              <a:rPr lang="en-US" sz="1400" b="1" dirty="0"/>
              <a:t>Your turn:</a:t>
            </a:r>
          </a:p>
          <a:p>
            <a:pPr marL="0" indent="0">
              <a:buNone/>
            </a:pPr>
            <a:r>
              <a:rPr lang="en-US" sz="1400" b="1" dirty="0"/>
              <a:t>Here, the ‘ask’ is that you write a modular program using short, single-purpose functions, working in concert.   Please:</a:t>
            </a:r>
          </a:p>
          <a:p>
            <a:pPr>
              <a:buFont typeface="Wingdings" panose="05000000000000000000" pitchFamily="2" charset="2"/>
              <a:buChar char="Ø"/>
            </a:pPr>
            <a:r>
              <a:rPr lang="en-US" sz="1400" b="1" dirty="0"/>
              <a:t>Capture the user’s input in the main() function.  Input should have two integers followed by the word mod or </a:t>
            </a:r>
            <a:r>
              <a:rPr lang="en-US" sz="1400" b="1" dirty="0" err="1"/>
              <a:t>mul</a:t>
            </a:r>
            <a:r>
              <a:rPr lang="en-US" sz="1400" b="1" dirty="0"/>
              <a:t> ... something like:</a:t>
            </a:r>
          </a:p>
          <a:p>
            <a:pPr lvl="1">
              <a:buFont typeface="Wingdings" panose="05000000000000000000" pitchFamily="2" charset="2"/>
              <a:buChar char="Ø"/>
            </a:pPr>
            <a:r>
              <a:rPr lang="en-US" sz="1400" b="1" dirty="0"/>
              <a:t>./</a:t>
            </a:r>
            <a:r>
              <a:rPr lang="en-US" sz="1400" b="1" dirty="0" err="1"/>
              <a:t>myprogram</a:t>
            </a:r>
            <a:r>
              <a:rPr lang="en-US" sz="1400" b="1" dirty="0"/>
              <a:t>  2  3  </a:t>
            </a:r>
            <a:r>
              <a:rPr lang="en-US" sz="1400" b="1" dirty="0" err="1"/>
              <a:t>mul</a:t>
            </a:r>
            <a:r>
              <a:rPr lang="en-US" sz="1400" b="1" dirty="0"/>
              <a:t>    OR   ./</a:t>
            </a:r>
            <a:r>
              <a:rPr lang="en-US" sz="1400" b="1" dirty="0" err="1"/>
              <a:t>myprobram</a:t>
            </a:r>
            <a:r>
              <a:rPr lang="en-US" sz="1400" b="1" dirty="0"/>
              <a:t> 2 4 mod</a:t>
            </a:r>
          </a:p>
          <a:p>
            <a:pPr>
              <a:buFont typeface="Wingdings" panose="05000000000000000000" pitchFamily="2" charset="2"/>
              <a:buChar char="Ø"/>
            </a:pPr>
            <a:r>
              <a:rPr lang="en-US" sz="1400" b="1" dirty="0"/>
              <a:t>In main() call function </a:t>
            </a:r>
            <a:r>
              <a:rPr lang="en-US" sz="1400" b="1" dirty="0" err="1"/>
              <a:t>countArgs</a:t>
            </a:r>
            <a:r>
              <a:rPr lang="en-US" sz="1400" b="1" dirty="0"/>
              <a:t>() with all the user inputs.  </a:t>
            </a:r>
            <a:r>
              <a:rPr lang="en-US" sz="1400" b="1" dirty="0" err="1"/>
              <a:t>countArgs</a:t>
            </a:r>
            <a:r>
              <a:rPr lang="en-US" sz="1400" b="1" dirty="0"/>
              <a:t>():	</a:t>
            </a:r>
          </a:p>
          <a:p>
            <a:pPr lvl="1">
              <a:buFont typeface="Wingdings" panose="05000000000000000000" pitchFamily="2" charset="2"/>
              <a:buChar char="Ø"/>
            </a:pPr>
            <a:r>
              <a:rPr lang="en-US" sz="1400" b="1" dirty="0"/>
              <a:t>returns true if 3 </a:t>
            </a:r>
            <a:r>
              <a:rPr lang="en-US" sz="1400" b="1" dirty="0" err="1"/>
              <a:t>args</a:t>
            </a:r>
            <a:r>
              <a:rPr lang="en-US" sz="1400" b="1" dirty="0"/>
              <a:t> were provided</a:t>
            </a:r>
          </a:p>
          <a:p>
            <a:pPr lvl="1">
              <a:buFont typeface="Wingdings" panose="05000000000000000000" pitchFamily="2" charset="2"/>
              <a:buChar char="Ø"/>
            </a:pPr>
            <a:r>
              <a:rPr lang="en-US" sz="1400" b="1" dirty="0"/>
              <a:t>yells at the user and exits if exactly 3 arguments were not provided</a:t>
            </a:r>
          </a:p>
          <a:p>
            <a:pPr lvl="1">
              <a:buFont typeface="Wingdings" panose="05000000000000000000" pitchFamily="2" charset="2"/>
              <a:buChar char="Ø"/>
            </a:pPr>
            <a:r>
              <a:rPr lang="en-US" sz="1400" b="1" dirty="0"/>
              <a:t>exit(2);</a:t>
            </a:r>
          </a:p>
          <a:p>
            <a:pPr>
              <a:buFont typeface="Wingdings" panose="05000000000000000000" pitchFamily="2" charset="2"/>
              <a:buChar char="Ø"/>
            </a:pPr>
            <a:r>
              <a:rPr lang="en-US" sz="1400" b="1" dirty="0"/>
              <a:t>If </a:t>
            </a:r>
            <a:r>
              <a:rPr lang="en-US" sz="1400" b="1" dirty="0" err="1"/>
              <a:t>countArgs</a:t>
            </a:r>
            <a:r>
              <a:rPr lang="en-US" sz="1400" b="1" dirty="0"/>
              <a:t>() returns true, main() should call the function </a:t>
            </a:r>
            <a:r>
              <a:rPr lang="en-US" sz="1400" b="1" dirty="0" err="1"/>
              <a:t>pickOperation</a:t>
            </a:r>
            <a:r>
              <a:rPr lang="en-US" sz="1400" b="1" dirty="0"/>
              <a:t>() , passing along  all the user input as arguments.  </a:t>
            </a:r>
          </a:p>
          <a:p>
            <a:pPr>
              <a:buFont typeface="Wingdings" panose="05000000000000000000" pitchFamily="2" charset="2"/>
              <a:buChar char="Ø"/>
            </a:pPr>
            <a:r>
              <a:rPr lang="en-US" sz="1400" b="1" dirty="0" err="1"/>
              <a:t>pickOperations</a:t>
            </a:r>
            <a:r>
              <a:rPr lang="en-US" sz="1400" b="1" dirty="0"/>
              <a:t>():</a:t>
            </a:r>
          </a:p>
          <a:p>
            <a:pPr lvl="1">
              <a:buFont typeface="Wingdings" panose="05000000000000000000" pitchFamily="2" charset="2"/>
              <a:buChar char="Ø"/>
            </a:pPr>
            <a:r>
              <a:rPr lang="en-US" sz="1400" b="1" dirty="0"/>
              <a:t>calls  function </a:t>
            </a:r>
            <a:r>
              <a:rPr lang="en-US" sz="1400" b="1" dirty="0" err="1"/>
              <a:t>doModulus</a:t>
            </a:r>
            <a:r>
              <a:rPr lang="en-US" sz="1400" b="1" dirty="0"/>
              <a:t>() if ‘mod’ is specified; or calls  function  </a:t>
            </a:r>
            <a:r>
              <a:rPr lang="en-US" sz="1400" b="1" dirty="0" err="1"/>
              <a:t>doMult</a:t>
            </a:r>
            <a:r>
              <a:rPr lang="en-US" sz="1400" b="1" dirty="0"/>
              <a:t>() if ‘</a:t>
            </a:r>
            <a:r>
              <a:rPr lang="en-US" sz="1400" b="1" dirty="0" err="1"/>
              <a:t>mul</a:t>
            </a:r>
            <a:r>
              <a:rPr lang="en-US" sz="1400" b="1" dirty="0"/>
              <a:t>’ is specified;</a:t>
            </a:r>
          </a:p>
          <a:p>
            <a:pPr lvl="1">
              <a:buFont typeface="Wingdings" panose="05000000000000000000" pitchFamily="2" charset="2"/>
              <a:buChar char="Ø"/>
            </a:pPr>
            <a:r>
              <a:rPr lang="en-US" sz="1400" b="1" dirty="0"/>
              <a:t>yells at the user and exits if the operation is neither mod nor </a:t>
            </a:r>
            <a:r>
              <a:rPr lang="en-US" sz="1400" b="1" dirty="0" err="1"/>
              <a:t>mul</a:t>
            </a:r>
            <a:endParaRPr lang="en-US" sz="1400" b="1" dirty="0"/>
          </a:p>
          <a:p>
            <a:pPr lvl="1">
              <a:buFont typeface="Wingdings" panose="05000000000000000000" pitchFamily="2" charset="2"/>
              <a:buChar char="Ø"/>
            </a:pPr>
            <a:r>
              <a:rPr lang="en-US" sz="1400" b="1" dirty="0"/>
              <a:t>returns the results of </a:t>
            </a:r>
            <a:r>
              <a:rPr lang="en-US" sz="1400" b="1" dirty="0" err="1"/>
              <a:t>doModulus</a:t>
            </a:r>
            <a:r>
              <a:rPr lang="en-US" sz="1400" b="1" dirty="0"/>
              <a:t>() or </a:t>
            </a:r>
            <a:r>
              <a:rPr lang="en-US" sz="1400" b="1" dirty="0" err="1"/>
              <a:t>doMult</a:t>
            </a:r>
            <a:r>
              <a:rPr lang="en-US" sz="1400" b="1" dirty="0"/>
              <a:t> to the calling function.</a:t>
            </a:r>
          </a:p>
          <a:p>
            <a:pPr>
              <a:buFont typeface="Wingdings" panose="05000000000000000000" pitchFamily="2" charset="2"/>
              <a:buChar char="Ø"/>
            </a:pPr>
            <a:r>
              <a:rPr lang="en-US" sz="1400" b="1" dirty="0"/>
              <a:t>functions </a:t>
            </a:r>
            <a:r>
              <a:rPr lang="en-US" sz="1400" b="1" dirty="0" err="1"/>
              <a:t>doModulus</a:t>
            </a:r>
            <a:r>
              <a:rPr lang="en-US" sz="1400" b="1" dirty="0"/>
              <a:t>() and </a:t>
            </a:r>
            <a:r>
              <a:rPr lang="en-US" sz="1400" b="1" dirty="0" err="1"/>
              <a:t>doMult</a:t>
            </a:r>
            <a:r>
              <a:rPr lang="en-US" sz="1400" b="1" dirty="0"/>
              <a:t>() take two input arguments and return the required result to the calling function.</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133439" y="190691"/>
            <a:ext cx="3150595" cy="2500180"/>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C662ACC7-E52A-4711-891C-0632BE3B80E7}"/>
              </a:ext>
            </a:extLst>
          </p:cNvPr>
          <p:cNvSpPr txBox="1">
            <a:spLocks/>
          </p:cNvSpPr>
          <p:nvPr/>
        </p:nvSpPr>
        <p:spPr>
          <a:xfrm>
            <a:off x="4272457" y="1504409"/>
            <a:ext cx="7022560" cy="550599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Font typeface="Wingdings 3" panose="05040102010807070707" pitchFamily="18" charset="2"/>
              <a:buNone/>
            </a:pPr>
            <a:r>
              <a:rPr lang="en-US" b="1" dirty="0"/>
              <a:t>			</a:t>
            </a:r>
          </a:p>
          <a:p>
            <a:pPr marL="0" indent="0">
              <a:buFont typeface="Wingdings 3" panose="05040102010807070707" pitchFamily="18" charset="2"/>
              <a:buNone/>
            </a:pPr>
            <a:endParaRPr lang="en-US" b="1" dirty="0"/>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
        <p:nvSpPr>
          <p:cNvPr id="8" name="Content Placeholder 3">
            <a:extLst>
              <a:ext uri="{FF2B5EF4-FFF2-40B4-BE49-F238E27FC236}">
                <a16:creationId xmlns:a16="http://schemas.microsoft.com/office/drawing/2014/main" id="{110CE6D2-ED6F-49FC-B45B-4CBDA9A233C1}"/>
              </a:ext>
            </a:extLst>
          </p:cNvPr>
          <p:cNvSpPr txBox="1">
            <a:spLocks/>
          </p:cNvSpPr>
          <p:nvPr/>
        </p:nvSpPr>
        <p:spPr>
          <a:xfrm>
            <a:off x="387739" y="3331218"/>
            <a:ext cx="4241690" cy="505839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declare functions here</a:t>
            </a:r>
          </a:p>
          <a:p>
            <a:pPr marL="0" indent="0">
              <a:buFont typeface="Wingdings 3" panose="05040102010807070707" pitchFamily="18" charset="2"/>
              <a:buNone/>
            </a:pPr>
            <a:r>
              <a:rPr lang="en-US" b="1" dirty="0"/>
              <a:t>// define these functions</a:t>
            </a:r>
          </a:p>
          <a:p>
            <a:pPr marL="0" indent="0">
              <a:buFont typeface="Wingdings 3" panose="05040102010807070707" pitchFamily="18" charset="2"/>
              <a:buNone/>
            </a:pPr>
            <a:r>
              <a:rPr lang="en-US" b="1" dirty="0"/>
              <a:t>  main</a:t>
            </a:r>
          </a:p>
          <a:p>
            <a:pPr marL="0" indent="0">
              <a:buFont typeface="Wingdings 3" panose="05040102010807070707" pitchFamily="18" charset="2"/>
              <a:buNone/>
            </a:pPr>
            <a:r>
              <a:rPr lang="en-US" b="1" dirty="0"/>
              <a:t>	</a:t>
            </a:r>
            <a:r>
              <a:rPr lang="en-US" b="1" dirty="0" err="1"/>
              <a:t>countArgs</a:t>
            </a:r>
            <a:endParaRPr lang="en-US" b="1" dirty="0"/>
          </a:p>
          <a:p>
            <a:pPr marL="0" indent="0">
              <a:buFont typeface="Wingdings 3" panose="05040102010807070707" pitchFamily="18" charset="2"/>
              <a:buNone/>
            </a:pPr>
            <a:r>
              <a:rPr lang="en-US" b="1" dirty="0"/>
              <a:t>	</a:t>
            </a:r>
            <a:r>
              <a:rPr lang="en-US" b="1" dirty="0" err="1"/>
              <a:t>pickOperations</a:t>
            </a:r>
            <a:endParaRPr lang="en-US" b="1" dirty="0"/>
          </a:p>
          <a:p>
            <a:pPr marL="0" indent="0">
              <a:buFont typeface="Wingdings 3" panose="05040102010807070707" pitchFamily="18" charset="2"/>
              <a:buNone/>
            </a:pPr>
            <a:r>
              <a:rPr lang="en-US" b="1" dirty="0"/>
              <a:t>		</a:t>
            </a:r>
            <a:r>
              <a:rPr lang="en-US" b="1" dirty="0" err="1"/>
              <a:t>doModulo</a:t>
            </a:r>
            <a:endParaRPr lang="en-US" b="1" dirty="0"/>
          </a:p>
          <a:p>
            <a:pPr marL="0" indent="0">
              <a:buFont typeface="Wingdings 3" panose="05040102010807070707" pitchFamily="18" charset="2"/>
              <a:buNone/>
            </a:pPr>
            <a:r>
              <a:rPr lang="en-US" b="1" dirty="0"/>
              <a:t>		</a:t>
            </a:r>
            <a:r>
              <a:rPr lang="en-US" b="1" dirty="0" err="1"/>
              <a:t>doMult</a:t>
            </a:r>
            <a:endParaRPr lang="en-US" b="1" dirty="0"/>
          </a:p>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a:t>
            </a:r>
          </a:p>
          <a:p>
            <a:pPr marL="0" indent="0">
              <a:buFont typeface="Wingdings 3" panose="05040102010807070707" pitchFamily="18" charset="2"/>
              <a:buNone/>
            </a:pPr>
            <a:endParaRPr lang="en-US" b="1" dirty="0"/>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
        <p:nvSpPr>
          <p:cNvPr id="9" name="Content Placeholder 3">
            <a:extLst>
              <a:ext uri="{FF2B5EF4-FFF2-40B4-BE49-F238E27FC236}">
                <a16:creationId xmlns:a16="http://schemas.microsoft.com/office/drawing/2014/main" id="{4C93390C-B1AA-4845-A582-C20D122A33B7}"/>
              </a:ext>
            </a:extLst>
          </p:cNvPr>
          <p:cNvSpPr txBox="1">
            <a:spLocks/>
          </p:cNvSpPr>
          <p:nvPr/>
        </p:nvSpPr>
        <p:spPr>
          <a:xfrm>
            <a:off x="5331887" y="6074957"/>
            <a:ext cx="6860113" cy="622663"/>
          </a:xfrm>
          <a:prstGeom prst="rect">
            <a:avLst/>
          </a:prstGeom>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a:t>
            </a:r>
          </a:p>
          <a:p>
            <a:pPr marL="0" indent="0">
              <a:buFont typeface="Wingdings 3" panose="05040102010807070707" pitchFamily="18" charset="2"/>
              <a:buNone/>
            </a:pPr>
            <a:r>
              <a:rPr lang="en-US" sz="5600" b="1" dirty="0">
                <a:solidFill>
                  <a:srgbClr val="FFC000"/>
                </a:solidFill>
              </a:rPr>
              <a:t>Possible user experience:</a:t>
            </a:r>
          </a:p>
          <a:p>
            <a:pPr marL="0" indent="0">
              <a:buFont typeface="Wingdings 3" panose="05040102010807070707" pitchFamily="18" charset="2"/>
              <a:buNone/>
            </a:pPr>
            <a:r>
              <a:rPr lang="en-US" sz="5600" b="1" dirty="0">
                <a:solidFill>
                  <a:srgbClr val="FFC000"/>
                </a:solidFill>
              </a:rPr>
              <a:t>$  ./</a:t>
            </a:r>
            <a:r>
              <a:rPr lang="en-US" sz="5600" b="1" dirty="0" err="1">
                <a:solidFill>
                  <a:srgbClr val="FFC000"/>
                </a:solidFill>
              </a:rPr>
              <a:t>myprogram</a:t>
            </a:r>
            <a:r>
              <a:rPr lang="en-US" sz="5600" b="1" dirty="0">
                <a:solidFill>
                  <a:srgbClr val="FFC000"/>
                </a:solidFill>
              </a:rPr>
              <a:t>  3   4   </a:t>
            </a:r>
            <a:r>
              <a:rPr lang="en-US" sz="5600" b="1" dirty="0" err="1">
                <a:solidFill>
                  <a:srgbClr val="FFC000"/>
                </a:solidFill>
              </a:rPr>
              <a:t>mul</a:t>
            </a:r>
            <a:r>
              <a:rPr lang="en-US" sz="5600" b="1" dirty="0">
                <a:solidFill>
                  <a:srgbClr val="FFC000"/>
                </a:solidFill>
              </a:rPr>
              <a:t>            $ ./</a:t>
            </a:r>
            <a:r>
              <a:rPr lang="en-US" sz="5600" b="1" dirty="0" err="1">
                <a:solidFill>
                  <a:srgbClr val="FFC000"/>
                </a:solidFill>
              </a:rPr>
              <a:t>myprogram</a:t>
            </a:r>
            <a:r>
              <a:rPr lang="en-US" sz="5600" b="1" dirty="0">
                <a:solidFill>
                  <a:srgbClr val="FFC000"/>
                </a:solidFill>
              </a:rPr>
              <a:t>  3   4    gak!!</a:t>
            </a:r>
          </a:p>
          <a:p>
            <a:pPr marL="0" indent="0">
              <a:buFont typeface="Wingdings 3" panose="05040102010807070707" pitchFamily="18" charset="2"/>
              <a:buNone/>
            </a:pPr>
            <a:r>
              <a:rPr lang="en-US" sz="5600" b="1" dirty="0">
                <a:solidFill>
                  <a:srgbClr val="FFC000"/>
                </a:solidFill>
              </a:rPr>
              <a:t>result is 12                                         Dude, I don’t do gak.</a:t>
            </a:r>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Tree>
    <p:extLst>
      <p:ext uri="{BB962C8B-B14F-4D97-AF65-F5344CB8AC3E}">
        <p14:creationId xmlns:p14="http://schemas.microsoft.com/office/powerpoint/2010/main" val="2818519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353669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Containers</a:t>
            </a:r>
          </a:p>
          <a:p>
            <a:r>
              <a:rPr lang="en-US" b="1" dirty="0"/>
              <a:t>C++ has several container objects</a:t>
            </a:r>
          </a:p>
          <a:p>
            <a:r>
              <a:rPr lang="en-US" b="1" dirty="0"/>
              <a:t>Most (by default) can be passed by value.</a:t>
            </a:r>
          </a:p>
          <a:p>
            <a:r>
              <a:rPr lang="en-US" b="1" dirty="0"/>
              <a:t>Many are part of the C++ Standard Template Library (STL)</a:t>
            </a:r>
          </a:p>
          <a:p>
            <a:r>
              <a:rPr lang="en-US" b="1" dirty="0"/>
              <a:t>The STL provides compile-time polymorphism</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0365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Important container objects</a:t>
            </a:r>
          </a:p>
          <a:p>
            <a:pPr marL="685800" lvl="1"/>
            <a:r>
              <a:rPr lang="en-US" b="1" dirty="0"/>
              <a:t>Sequences</a:t>
            </a:r>
          </a:p>
          <a:p>
            <a:pPr marL="1143000" lvl="2"/>
            <a:r>
              <a:rPr lang="en-US" b="1" dirty="0"/>
              <a:t>vector</a:t>
            </a:r>
          </a:p>
          <a:p>
            <a:pPr marL="1143000" lvl="2"/>
            <a:r>
              <a:rPr lang="en-US" b="1" dirty="0">
                <a:solidFill>
                  <a:schemeClr val="bg2">
                    <a:lumMod val="75000"/>
                  </a:schemeClr>
                </a:solidFill>
              </a:rPr>
              <a:t>array</a:t>
            </a:r>
          </a:p>
          <a:p>
            <a:pPr marL="1143000" lvl="2"/>
            <a:r>
              <a:rPr lang="en-US" b="1" dirty="0">
                <a:solidFill>
                  <a:schemeClr val="bg2">
                    <a:lumMod val="75000"/>
                  </a:schemeClr>
                </a:solidFill>
              </a:rPr>
              <a:t>list, </a:t>
            </a:r>
            <a:r>
              <a:rPr lang="en-US" b="1" dirty="0" err="1">
                <a:solidFill>
                  <a:schemeClr val="bg2">
                    <a:lumMod val="75000"/>
                  </a:schemeClr>
                </a:solidFill>
              </a:rPr>
              <a:t>forward_list</a:t>
            </a:r>
            <a:endParaRPr lang="en-US" b="1" dirty="0">
              <a:solidFill>
                <a:schemeClr val="bg2">
                  <a:lumMod val="75000"/>
                </a:schemeClr>
              </a:solidFill>
            </a:endParaRPr>
          </a:p>
          <a:p>
            <a:pPr marL="1143000" lvl="2"/>
            <a:r>
              <a:rPr lang="en-US" b="1" dirty="0"/>
              <a:t>deque  (stack for LIFO, queue for FIFO, </a:t>
            </a:r>
            <a:r>
              <a:rPr lang="en-US" b="1" dirty="0" err="1"/>
              <a:t>priority_queue</a:t>
            </a:r>
            <a:r>
              <a:rPr lang="en-US" b="1" dirty="0"/>
              <a:t>)</a:t>
            </a:r>
          </a:p>
          <a:p>
            <a:pPr marL="685800" lvl="1"/>
            <a:r>
              <a:rPr lang="en-US" b="1" dirty="0"/>
              <a:t>Dictionary-like (associative)</a:t>
            </a:r>
          </a:p>
          <a:p>
            <a:pPr marL="1143000" lvl="2"/>
            <a:r>
              <a:rPr lang="en-US" b="1" dirty="0"/>
              <a:t>set (multiset for non-unique)</a:t>
            </a:r>
          </a:p>
          <a:p>
            <a:pPr marL="1143000" lvl="2"/>
            <a:r>
              <a:rPr lang="en-US" b="1" dirty="0"/>
              <a:t>map (multimap)</a:t>
            </a:r>
          </a:p>
          <a:p>
            <a:pPr marL="857250" lvl="2" indent="0">
              <a:buNone/>
            </a:pPr>
            <a:r>
              <a:rPr lang="en-US" b="1" dirty="0">
                <a:solidFill>
                  <a:schemeClr val="bg2">
                    <a:lumMod val="75000"/>
                  </a:schemeClr>
                </a:solidFill>
              </a:rPr>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188043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fontScale="92500" lnSpcReduction="10000"/>
          </a:bodyPr>
          <a:lstStyle/>
          <a:p>
            <a:pPr marL="0" marR="0" indent="0">
              <a:spcBef>
                <a:spcPct val="20000"/>
              </a:spcBef>
              <a:spcAft>
                <a:spcPts val="600"/>
              </a:spcAft>
              <a:buClr>
                <a:schemeClr val="tx1"/>
              </a:buClr>
              <a:buSzPct val="80000"/>
              <a:buNone/>
            </a:pPr>
            <a:r>
              <a:rPr lang="en-US" b="1" dirty="0"/>
              <a:t>What container to use:</a:t>
            </a:r>
          </a:p>
          <a:p>
            <a:pPr marL="685800" lvl="1"/>
            <a:r>
              <a:rPr lang="en-US" b="1" dirty="0"/>
              <a:t>vector:   easiest sequential container, generally</a:t>
            </a:r>
          </a:p>
          <a:p>
            <a:pPr marL="685800" lvl="1"/>
            <a:r>
              <a:rPr lang="en-US" b="1" dirty="0"/>
              <a:t>array:  if the size is fixed and you want speed</a:t>
            </a:r>
          </a:p>
          <a:p>
            <a:pPr marL="685800" lvl="1"/>
            <a:r>
              <a:rPr lang="en-US" b="1" dirty="0"/>
              <a:t>deque: if you usually add elements at either end</a:t>
            </a:r>
          </a:p>
          <a:p>
            <a:pPr marL="685800" lvl="1"/>
            <a:r>
              <a:rPr lang="en-US" b="1" dirty="0"/>
              <a:t>list:  if you usually add elements in the middle (no random access, though)</a:t>
            </a:r>
          </a:p>
          <a:p>
            <a:pPr marL="685800" lvl="1"/>
            <a:r>
              <a:rPr lang="en-US" b="1" dirty="0"/>
              <a:t>string:  if you just have characters.</a:t>
            </a:r>
          </a:p>
          <a:p>
            <a:pPr marL="685800" lvl="1"/>
            <a:r>
              <a:rPr lang="en-US" b="1" dirty="0"/>
              <a:t>map:  best for </a:t>
            </a:r>
            <a:r>
              <a:rPr lang="en-US" b="1" dirty="0" err="1"/>
              <a:t>key:value</a:t>
            </a:r>
            <a:r>
              <a:rPr lang="en-US" b="1" dirty="0"/>
              <a:t> pairs if order matters</a:t>
            </a:r>
          </a:p>
          <a:p>
            <a:pPr marL="685800" lvl="1"/>
            <a:r>
              <a:rPr lang="en-US" b="1" dirty="0"/>
              <a:t>unordered map:   more efficient, but random</a:t>
            </a:r>
          </a:p>
          <a:p>
            <a:pPr marL="685800" lvl="1"/>
            <a:endParaRPr lang="en-US" b="1" dirty="0"/>
          </a:p>
          <a:p>
            <a:pPr marL="685800" lvl="1"/>
            <a:r>
              <a:rPr lang="en-US" b="1" dirty="0"/>
              <a:t>Memory nuances:</a:t>
            </a:r>
          </a:p>
          <a:p>
            <a:pPr marL="1143000" lvl="2"/>
            <a:r>
              <a:rPr lang="en-US" b="1" dirty="0"/>
              <a:t>contiguous:  vector, array, string</a:t>
            </a:r>
          </a:p>
          <a:p>
            <a:pPr marL="1143000" lvl="2"/>
            <a:r>
              <a:rPr lang="en-US" b="1" dirty="0"/>
              <a:t>chunks:  deque</a:t>
            </a:r>
          </a:p>
          <a:p>
            <a:pPr marL="1143000" lvl="2"/>
            <a:r>
              <a:rPr lang="en-US" b="1" dirty="0"/>
              <a:t>nodes:  list </a:t>
            </a:r>
          </a:p>
          <a:p>
            <a:pPr marL="1485900" lvl="3"/>
            <a:r>
              <a:rPr lang="en-US" b="1" dirty="0"/>
              <a:t>every element knows its value and where the next is</a:t>
            </a:r>
          </a:p>
          <a:p>
            <a:pPr marL="857250" lvl="2" indent="0">
              <a:buNone/>
            </a:pPr>
            <a:r>
              <a:rPr lang="en-US" b="1" dirty="0">
                <a:solidFill>
                  <a:schemeClr val="bg2">
                    <a:lumMod val="75000"/>
                  </a:schemeClr>
                </a:solidFill>
              </a:rPr>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435675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075611" y="312088"/>
            <a:ext cx="7694023"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2000" b="1" dirty="0">
                <a:solidFill>
                  <a:schemeClr val="bg2">
                    <a:lumMod val="75000"/>
                  </a:schemeClr>
                </a:solidFill>
              </a:rPr>
              <a:t>More about vectors</a:t>
            </a:r>
          </a:p>
          <a:p>
            <a:pPr marL="685800" lvl="1"/>
            <a:r>
              <a:rPr lang="en-US" b="1" dirty="0"/>
              <a:t>All-purpose container for homogenous data</a:t>
            </a:r>
          </a:p>
          <a:p>
            <a:pPr marL="685800" lvl="1"/>
            <a:r>
              <a:rPr lang="en-US" b="1" dirty="0">
                <a:solidFill>
                  <a:schemeClr val="bg2">
                    <a:lumMod val="75000"/>
                  </a:schemeClr>
                </a:solidFill>
              </a:rPr>
              <a:t>Flexible, mutable</a:t>
            </a:r>
          </a:p>
          <a:p>
            <a:pPr marL="685800" lvl="1"/>
            <a:r>
              <a:rPr lang="en-US" b="1" dirty="0"/>
              <a:t>Contain data and metadata (size, etc.)</a:t>
            </a:r>
            <a:endParaRPr lang="en-US" b="1" dirty="0">
              <a:solidFill>
                <a:schemeClr val="bg2">
                  <a:lumMod val="75000"/>
                </a:schemeClr>
              </a:solidFill>
            </a:endParaRPr>
          </a:p>
          <a:p>
            <a:pPr marL="685800" lvl="1"/>
            <a:r>
              <a:rPr lang="en-US" b="1" dirty="0"/>
              <a:t>Part of the STL, so generic constructors possible</a:t>
            </a:r>
          </a:p>
          <a:p>
            <a:pPr marL="685800" lvl="1"/>
            <a:r>
              <a:rPr lang="en-US" b="1" dirty="0">
                <a:solidFill>
                  <a:schemeClr val="bg2">
                    <a:lumMod val="75000"/>
                  </a:schemeClr>
                </a:solidFill>
              </a:rPr>
              <a:t>We can use a template class to report values</a:t>
            </a:r>
          </a:p>
          <a:p>
            <a:pPr marL="685800" lvl="1"/>
            <a:r>
              <a:rPr lang="en-US" b="1" dirty="0"/>
              <a:t>Support their own version of iterators</a:t>
            </a:r>
          </a:p>
          <a:p>
            <a:pPr marL="685800" lvl="1"/>
            <a:r>
              <a:rPr lang="en-US" b="1" dirty="0">
                <a:solidFill>
                  <a:schemeClr val="bg2">
                    <a:lumMod val="75000"/>
                  </a:schemeClr>
                </a:solidFill>
              </a:rPr>
              <a:t>Extensible to higher dimensions:</a:t>
            </a:r>
          </a:p>
          <a:p>
            <a:pPr marL="1143000" lvl="2"/>
            <a:r>
              <a:rPr lang="en-US" b="1" dirty="0"/>
              <a:t>#include &lt;vector&gt;</a:t>
            </a:r>
          </a:p>
          <a:p>
            <a:pPr marL="1143000" lvl="2"/>
            <a:r>
              <a:rPr lang="en-US" b="1" dirty="0">
                <a:solidFill>
                  <a:schemeClr val="bg2">
                    <a:lumMod val="75000"/>
                  </a:schemeClr>
                </a:solidFill>
              </a:rPr>
              <a:t>vector&lt;int&gt; </a:t>
            </a:r>
            <a:r>
              <a:rPr lang="en-US" b="1" dirty="0" err="1">
                <a:solidFill>
                  <a:schemeClr val="bg2">
                    <a:lumMod val="75000"/>
                  </a:schemeClr>
                </a:solidFill>
              </a:rPr>
              <a:t>my_vector</a:t>
            </a:r>
            <a:r>
              <a:rPr lang="en-US" b="1" dirty="0">
                <a:solidFill>
                  <a:schemeClr val="bg2">
                    <a:lumMod val="75000"/>
                  </a:schemeClr>
                </a:solidFill>
              </a:rPr>
              <a:t>;  //1-d integer vector</a:t>
            </a:r>
          </a:p>
          <a:p>
            <a:pPr marL="1143000" lvl="2"/>
            <a:r>
              <a:rPr lang="en-US" b="1" dirty="0"/>
              <a:t>vector&lt; vector&lt;int&gt; &gt; my2dv;   // 2-d vector of integer vectors</a:t>
            </a:r>
          </a:p>
          <a:p>
            <a:pPr marL="685800" lvl="1"/>
            <a:r>
              <a:rPr lang="en-US" b="1" dirty="0"/>
              <a:t>Index operations scale thusly:</a:t>
            </a:r>
          </a:p>
          <a:p>
            <a:pPr marL="1143000" lvl="2"/>
            <a:r>
              <a:rPr lang="en-US" b="1" dirty="0" err="1">
                <a:solidFill>
                  <a:schemeClr val="bg2">
                    <a:lumMod val="75000"/>
                  </a:schemeClr>
                </a:solidFill>
              </a:rPr>
              <a:t>myvector</a:t>
            </a:r>
            <a:r>
              <a:rPr lang="en-US" b="1" dirty="0">
                <a:solidFill>
                  <a:schemeClr val="bg2">
                    <a:lumMod val="75000"/>
                  </a:schemeClr>
                </a:solidFill>
              </a:rPr>
              <a:t>[0]      my2dv[1][1]</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678199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075611" y="312088"/>
            <a:ext cx="6849481" cy="6349969"/>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sz="2000" b="1" dirty="0">
                <a:solidFill>
                  <a:schemeClr val="bg2">
                    <a:lumMod val="75000"/>
                  </a:schemeClr>
                </a:solidFill>
              </a:rPr>
              <a:t>Your turn ...</a:t>
            </a:r>
          </a:p>
          <a:p>
            <a:pPr marL="685800" lvl="1"/>
            <a:r>
              <a:rPr lang="en-US" b="1" dirty="0"/>
              <a:t>Please use the vector object to create the classic Pascal’s Triangle.    You’ll want to use:</a:t>
            </a:r>
          </a:p>
          <a:p>
            <a:pPr marL="1143000" lvl="2"/>
            <a:r>
              <a:rPr lang="en-US" b="1" dirty="0">
                <a:solidFill>
                  <a:schemeClr val="bg2">
                    <a:lumMod val="75000"/>
                  </a:schemeClr>
                </a:solidFill>
              </a:rPr>
              <a:t>a 2</a:t>
            </a:r>
            <a:r>
              <a:rPr lang="en-US" b="1" dirty="0"/>
              <a:t>-d array of integer vectors (one per row)</a:t>
            </a:r>
          </a:p>
          <a:p>
            <a:pPr marL="1143000" lvl="2"/>
            <a:r>
              <a:rPr lang="en-US" b="1" dirty="0" err="1">
                <a:solidFill>
                  <a:schemeClr val="bg2">
                    <a:lumMod val="75000"/>
                  </a:schemeClr>
                </a:solidFill>
              </a:rPr>
              <a:t>push_back</a:t>
            </a:r>
            <a:r>
              <a:rPr lang="en-US" b="1" dirty="0">
                <a:solidFill>
                  <a:schemeClr val="bg2">
                    <a:lumMod val="75000"/>
                  </a:schemeClr>
                </a:solidFill>
              </a:rPr>
              <a:t>() and size() </a:t>
            </a:r>
          </a:p>
          <a:p>
            <a:pPr marL="685800" lvl="1"/>
            <a:r>
              <a:rPr lang="en-US" b="1" dirty="0"/>
              <a:t>Your output might look like one of these:</a:t>
            </a:r>
            <a:endParaRPr lang="en-US" b="1" dirty="0">
              <a:solidFill>
                <a:schemeClr val="bg2">
                  <a:lumMod val="75000"/>
                </a:schemeClr>
              </a:solidFill>
            </a:endParaRP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1 2 1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1 3 3 1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1 4 6 4 1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1 5 10 10 5 1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1 6 15 20 15 6 1</a:t>
            </a:r>
          </a:p>
          <a:p>
            <a:pPr marL="400050" marR="0" indent="0">
              <a:spcBef>
                <a:spcPct val="20000"/>
              </a:spcBef>
              <a:spcAft>
                <a:spcPts val="600"/>
              </a:spcAft>
              <a:buClr>
                <a:schemeClr val="tx1"/>
              </a:buClr>
              <a:buSzPct val="80000"/>
              <a:buNone/>
            </a:pPr>
            <a:endParaRPr lang="en-US" sz="1400" b="1" dirty="0">
              <a:solidFill>
                <a:schemeClr val="bg2">
                  <a:lumMod val="75000"/>
                </a:schemeClr>
              </a:solidFill>
              <a:latin typeface="Symbol" panose="05050102010706020507" pitchFamily="18" charset="2"/>
            </a:endParaRP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1  2  1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1  3  3  1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1  4  6  4  1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1  5  10  10  5  1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1  6  15  20  15  6  1</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125564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Arrays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Two</a:t>
            </a:r>
            <a:r>
              <a:rPr lang="en-US" b="1" dirty="0"/>
              <a:t> types:</a:t>
            </a:r>
          </a:p>
          <a:p>
            <a:pPr marL="685800" lvl="1"/>
            <a:r>
              <a:rPr lang="en-US" b="1" dirty="0">
                <a:solidFill>
                  <a:schemeClr val="bg2">
                    <a:lumMod val="75000"/>
                  </a:schemeClr>
                </a:solidFill>
              </a:rPr>
              <a:t>std::array&lt;int, 2&gt; </a:t>
            </a:r>
            <a:r>
              <a:rPr lang="en-US" b="1" dirty="0" err="1">
                <a:solidFill>
                  <a:schemeClr val="bg2">
                    <a:lumMod val="75000"/>
                  </a:schemeClr>
                </a:solidFill>
              </a:rPr>
              <a:t>myarr</a:t>
            </a:r>
            <a:r>
              <a:rPr lang="en-US" b="1" dirty="0">
                <a:solidFill>
                  <a:schemeClr val="bg2">
                    <a:lumMod val="75000"/>
                  </a:schemeClr>
                </a:solidFill>
              </a:rPr>
              <a:t> {3, 4};  //STD</a:t>
            </a:r>
          </a:p>
          <a:p>
            <a:pPr marL="685800" lvl="1"/>
            <a:r>
              <a:rPr lang="en-US" b="1" dirty="0"/>
              <a:t>int </a:t>
            </a:r>
            <a:r>
              <a:rPr lang="en-US" b="1" dirty="0" err="1"/>
              <a:t>cstyle_arr</a:t>
            </a:r>
            <a:r>
              <a:rPr lang="en-US" b="1" dirty="0"/>
              <a:t>[2] = {3, 4);          // C-style</a:t>
            </a:r>
          </a:p>
          <a:p>
            <a:pPr marL="228600"/>
            <a:r>
              <a:rPr lang="en-US" b="1" dirty="0">
                <a:solidFill>
                  <a:schemeClr val="bg2">
                    <a:lumMod val="75000"/>
                  </a:schemeClr>
                </a:solidFill>
              </a:rPr>
              <a:t>Both for sequential data of fixed size</a:t>
            </a:r>
          </a:p>
          <a:p>
            <a:pPr marL="228600"/>
            <a:r>
              <a:rPr lang="en-US" b="1" dirty="0"/>
              <a:t>std::array much easier to wrangle</a:t>
            </a:r>
          </a:p>
          <a:p>
            <a:pPr marL="228600"/>
            <a:r>
              <a:rPr lang="en-US" b="1" dirty="0">
                <a:solidFill>
                  <a:schemeClr val="bg2">
                    <a:lumMod val="75000"/>
                  </a:schemeClr>
                </a:solidFill>
              </a:rPr>
              <a:t>Both </a:t>
            </a:r>
            <a:r>
              <a:rPr lang="en-US" b="1" dirty="0"/>
              <a:t>widely used</a:t>
            </a:r>
          </a:p>
          <a:p>
            <a:pPr marL="228600"/>
            <a:r>
              <a:rPr lang="en-US" sz="2000" b="1" dirty="0">
                <a:solidFill>
                  <a:schemeClr val="bg2">
                    <a:lumMod val="75000"/>
                  </a:schemeClr>
                </a:solidFill>
              </a:rPr>
              <a:t>se</a:t>
            </a:r>
            <a:r>
              <a:rPr lang="en-US" b="1" dirty="0"/>
              <a:t>archable</a:t>
            </a:r>
          </a:p>
          <a:p>
            <a:pPr marL="228600"/>
            <a:r>
              <a:rPr lang="en-US" sz="2000" b="1" dirty="0">
                <a:solidFill>
                  <a:schemeClr val="bg2">
                    <a:lumMod val="75000"/>
                  </a:schemeClr>
                </a:solidFill>
              </a:rPr>
              <a:t>sortable	</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7D78EBD5-A704-46A5-B99A-EA2620C5EBE3}"/>
              </a:ext>
            </a:extLst>
          </p:cNvPr>
          <p:cNvSpPr txBox="1"/>
          <p:nvPr/>
        </p:nvSpPr>
        <p:spPr>
          <a:xfrm>
            <a:off x="3815464" y="5300395"/>
            <a:ext cx="6543382" cy="369332"/>
          </a:xfrm>
          <a:prstGeom prst="rect">
            <a:avLst/>
          </a:prstGeom>
          <a:noFill/>
        </p:spPr>
        <p:txBody>
          <a:bodyPr wrap="square">
            <a:spAutoFit/>
          </a:bodyPr>
          <a:lstStyle/>
          <a:p>
            <a:r>
              <a:rPr lang="en-US" dirty="0">
                <a:hlinkClick r:id="rId4"/>
              </a:rPr>
              <a:t>https://en.cppreference.com/w/cpp/container/array</a:t>
            </a:r>
            <a:endParaRPr lang="en-US" dirty="0"/>
          </a:p>
        </p:txBody>
      </p:sp>
    </p:spTree>
    <p:extLst>
      <p:ext uri="{BB962C8B-B14F-4D97-AF65-F5344CB8AC3E}">
        <p14:creationId xmlns:p14="http://schemas.microsoft.com/office/powerpoint/2010/main" val="28514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941945"/>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In your IDE you may see something like one of these: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pic>
        <p:nvPicPr>
          <p:cNvPr id="9" name="Picture 8">
            <a:extLst>
              <a:ext uri="{FF2B5EF4-FFF2-40B4-BE49-F238E27FC236}">
                <a16:creationId xmlns:a16="http://schemas.microsoft.com/office/drawing/2014/main" id="{C6D94848-F090-4832-91F2-374A36D3D249}"/>
              </a:ext>
            </a:extLst>
          </p:cNvPr>
          <p:cNvPicPr>
            <a:picLocks noChangeAspect="1"/>
          </p:cNvPicPr>
          <p:nvPr/>
        </p:nvPicPr>
        <p:blipFill>
          <a:blip r:embed="rId4"/>
          <a:stretch>
            <a:fillRect/>
          </a:stretch>
        </p:blipFill>
        <p:spPr>
          <a:xfrm>
            <a:off x="3655558" y="1254034"/>
            <a:ext cx="3772853" cy="3297886"/>
          </a:xfrm>
          <a:prstGeom prst="rect">
            <a:avLst/>
          </a:prstGeom>
        </p:spPr>
      </p:pic>
      <p:pic>
        <p:nvPicPr>
          <p:cNvPr id="3" name="Picture 2">
            <a:extLst>
              <a:ext uri="{FF2B5EF4-FFF2-40B4-BE49-F238E27FC236}">
                <a16:creationId xmlns:a16="http://schemas.microsoft.com/office/drawing/2014/main" id="{28877243-2CC9-4638-B836-B95A159C7F08}"/>
              </a:ext>
            </a:extLst>
          </p:cNvPr>
          <p:cNvPicPr>
            <a:picLocks noChangeAspect="1"/>
          </p:cNvPicPr>
          <p:nvPr/>
        </p:nvPicPr>
        <p:blipFill>
          <a:blip r:embed="rId5"/>
          <a:stretch>
            <a:fillRect/>
          </a:stretch>
        </p:blipFill>
        <p:spPr>
          <a:xfrm>
            <a:off x="7603587" y="1254034"/>
            <a:ext cx="4444251" cy="3297886"/>
          </a:xfrm>
          <a:prstGeom prst="rect">
            <a:avLst/>
          </a:prstGeom>
        </p:spPr>
      </p:pic>
      <p:sp>
        <p:nvSpPr>
          <p:cNvPr id="8" name="Content Placeholder 3">
            <a:extLst>
              <a:ext uri="{FF2B5EF4-FFF2-40B4-BE49-F238E27FC236}">
                <a16:creationId xmlns:a16="http://schemas.microsoft.com/office/drawing/2014/main" id="{EB3402D1-CF1E-40E0-8226-0288A62C1CA7}"/>
              </a:ext>
            </a:extLst>
          </p:cNvPr>
          <p:cNvSpPr txBox="1">
            <a:spLocks/>
          </p:cNvSpPr>
          <p:nvPr/>
        </p:nvSpPr>
        <p:spPr>
          <a:xfrm>
            <a:off x="4514679" y="5059963"/>
            <a:ext cx="6643009" cy="134083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These are code editors that sit on a fully-functional virtual computer.</a:t>
            </a:r>
          </a:p>
          <a:p>
            <a:pPr marL="228600"/>
            <a:r>
              <a:rPr lang="en-US" b="1" dirty="0"/>
              <a:t>Or you can use your own.   We’ll set up these environments a little better shortly</a:t>
            </a:r>
          </a:p>
          <a:p>
            <a:pPr marL="685800"/>
            <a:endParaRPr lang="en-US" b="1" dirty="0"/>
          </a:p>
        </p:txBody>
      </p:sp>
    </p:spTree>
    <p:extLst>
      <p:ext uri="{BB962C8B-B14F-4D97-AF65-F5344CB8AC3E}">
        <p14:creationId xmlns:p14="http://schemas.microsoft.com/office/powerpoint/2010/main" val="3523038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91089" y="847665"/>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Lists</a:t>
            </a:r>
          </a:p>
          <a:p>
            <a:pPr marL="0" marR="0" indent="0">
              <a:spcBef>
                <a:spcPct val="20000"/>
              </a:spcBef>
              <a:spcAft>
                <a:spcPts val="600"/>
              </a:spcAft>
              <a:buClr>
                <a:schemeClr val="tx1"/>
              </a:buClr>
              <a:buSzPct val="80000"/>
              <a:buNone/>
            </a:pPr>
            <a:r>
              <a:rPr lang="en-US" b="1" dirty="0"/>
              <a:t>	</a:t>
            </a:r>
          </a:p>
          <a:p>
            <a:pPr marL="685800" lvl="1"/>
            <a:r>
              <a:rPr lang="en-US" b="1" dirty="0"/>
              <a:t>elements stored non-contiguously</a:t>
            </a:r>
          </a:p>
          <a:p>
            <a:pPr marL="685800" lvl="1"/>
            <a:r>
              <a:rPr lang="en-US" b="1" dirty="0"/>
              <a:t>resizable on the fly</a:t>
            </a:r>
          </a:p>
          <a:p>
            <a:pPr marL="685800" lvl="1"/>
            <a:r>
              <a:rPr lang="en-US" b="1" dirty="0"/>
              <a:t>two flavors:  “regular” and </a:t>
            </a:r>
            <a:r>
              <a:rPr lang="en-US" b="1" dirty="0" err="1"/>
              <a:t>forward_list</a:t>
            </a:r>
            <a:r>
              <a:rPr lang="en-US" b="1" dirty="0"/>
              <a:t> (latter only iterates forward)</a:t>
            </a:r>
          </a:p>
          <a:p>
            <a:pPr marL="685800" lvl="1"/>
            <a:r>
              <a:rPr lang="en-US" b="1" dirty="0"/>
              <a:t>ordered containers</a:t>
            </a:r>
          </a:p>
          <a:p>
            <a:pPr marL="685800" lvl="1"/>
            <a:r>
              <a:rPr lang="en-US" b="1" dirty="0"/>
              <a:t>searchable</a:t>
            </a:r>
          </a:p>
          <a:p>
            <a:pPr marL="685800" lvl="1"/>
            <a:r>
              <a:rPr lang="en-US" b="1" dirty="0"/>
              <a:t>insertions can be made anywhere</a:t>
            </a:r>
          </a:p>
          <a:p>
            <a:pPr marL="685800" lvl="1"/>
            <a:r>
              <a:rPr lang="en-US" b="1" dirty="0" err="1"/>
              <a:t>iterable</a:t>
            </a:r>
            <a:endParaRPr lang="en-US" b="1" dirty="0"/>
          </a:p>
          <a:p>
            <a:pPr marL="685800" lvl="1"/>
            <a:r>
              <a:rPr lang="en-US" b="1" dirty="0"/>
              <a:t>sortable</a:t>
            </a:r>
          </a:p>
          <a:p>
            <a:pPr marL="685800" lvl="1"/>
            <a:r>
              <a:rPr lang="en-US" b="1" dirty="0"/>
              <a:t>part of the STL</a:t>
            </a:r>
          </a:p>
          <a:p>
            <a:pPr marL="685800" lvl="1"/>
            <a:r>
              <a:rPr lang="en-US" b="1" dirty="0"/>
              <a:t>“go to” object if additions likely will be made in the middle</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544000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91089" y="847665"/>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you’re at bat.</a:t>
            </a:r>
          </a:p>
          <a:p>
            <a:pPr marL="0" marR="0" indent="0">
              <a:spcBef>
                <a:spcPct val="20000"/>
              </a:spcBef>
              <a:spcAft>
                <a:spcPts val="600"/>
              </a:spcAft>
              <a:buClr>
                <a:schemeClr val="tx1"/>
              </a:buClr>
              <a:buSzPct val="80000"/>
              <a:buNone/>
            </a:pPr>
            <a:r>
              <a:rPr lang="en-US" b="1" dirty="0"/>
              <a:t>	</a:t>
            </a:r>
          </a:p>
          <a:p>
            <a:pPr marL="685800" lvl="1"/>
            <a:r>
              <a:rPr lang="en-US" b="1" dirty="0"/>
              <a:t>Please write a program that:</a:t>
            </a:r>
          </a:p>
          <a:p>
            <a:pPr marL="1143000" lvl="2"/>
            <a:r>
              <a:rPr lang="en-US" b="1" dirty="0"/>
              <a:t>Creates a list with the integers 0 .. 9</a:t>
            </a:r>
          </a:p>
          <a:p>
            <a:pPr marL="1143000" lvl="2"/>
            <a:r>
              <a:rPr lang="en-US" b="1" dirty="0"/>
              <a:t>Adds 10 to each element</a:t>
            </a:r>
          </a:p>
          <a:p>
            <a:pPr marL="1143000" lvl="2"/>
            <a:r>
              <a:rPr lang="en-US" b="1" dirty="0"/>
              <a:t>Prints the changed list to the console</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763062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14733075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Maps (dictionaries)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err="1">
                <a:solidFill>
                  <a:schemeClr val="bg2">
                    <a:lumMod val="75000"/>
                  </a:schemeClr>
                </a:solidFill>
              </a:rPr>
              <a:t>key:</a:t>
            </a:r>
            <a:r>
              <a:rPr lang="en-US" b="1" dirty="0" err="1"/>
              <a:t>value</a:t>
            </a:r>
            <a:r>
              <a:rPr lang="en-US" b="1" dirty="0"/>
              <a:t> pairs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one-way lookups</a:t>
            </a:r>
          </a:p>
          <a:p>
            <a:pPr marL="228600" marR="0">
              <a:spcBef>
                <a:spcPct val="20000"/>
              </a:spcBef>
              <a:spcAft>
                <a:spcPts val="600"/>
              </a:spcAft>
              <a:buClr>
                <a:schemeClr val="tx1"/>
              </a:buClr>
              <a:buSzPct val="80000"/>
              <a:buFont typeface="Wingdings 3" panose="05040102010807070707" pitchFamily="18" charset="2"/>
              <a:buChar char=""/>
            </a:pPr>
            <a:r>
              <a:rPr lang="en-US" b="1" dirty="0"/>
              <a:t>keys and values separately declared</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fl</a:t>
            </a:r>
            <a:r>
              <a:rPr lang="en-US" b="1" dirty="0"/>
              <a:t>exibly-sized</a:t>
            </a:r>
          </a:p>
          <a:p>
            <a:pPr marL="228600" marR="0">
              <a:spcBef>
                <a:spcPct val="20000"/>
              </a:spcBef>
              <a:spcAft>
                <a:spcPts val="600"/>
              </a:spcAft>
              <a:buClr>
                <a:schemeClr val="tx1"/>
              </a:buClr>
              <a:buSzPct val="80000"/>
              <a:buFont typeface="Wingdings 3" panose="05040102010807070707" pitchFamily="18" charset="2"/>
              <a:buChar char=""/>
            </a:pPr>
            <a:r>
              <a:rPr lang="en-US" b="1" dirty="0"/>
              <a:t>Templatized</a:t>
            </a:r>
          </a:p>
          <a:p>
            <a:pPr marL="228600" marR="0">
              <a:spcBef>
                <a:spcPct val="20000"/>
              </a:spcBef>
              <a:spcAft>
                <a:spcPts val="600"/>
              </a:spcAft>
              <a:buClr>
                <a:schemeClr val="tx1"/>
              </a:buClr>
              <a:buSzPct val="80000"/>
              <a:buFont typeface="Wingdings 3" panose="05040102010807070707" pitchFamily="18" charset="2"/>
              <a:buChar char=""/>
            </a:pPr>
            <a:r>
              <a:rPr lang="en-US" b="1" dirty="0"/>
              <a:t>immutable keys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unordered or ordered </a:t>
            </a:r>
          </a:p>
          <a:p>
            <a:pPr marL="228600" marR="0">
              <a:spcBef>
                <a:spcPct val="20000"/>
              </a:spcBef>
              <a:spcAft>
                <a:spcPts val="600"/>
              </a:spcAft>
              <a:buClr>
                <a:schemeClr val="tx1"/>
              </a:buClr>
              <a:buSzPct val="80000"/>
              <a:buFont typeface="Wingdings 3" panose="05040102010807070707" pitchFamily="18" charset="2"/>
              <a:buChar char=""/>
            </a:pPr>
            <a:r>
              <a:rPr lang="en-US" b="1" dirty="0"/>
              <a:t>may be nested – good for settings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1541225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Try it out for yourself</a:t>
            </a:r>
          </a:p>
          <a:p>
            <a:pPr marL="685800" marR="0">
              <a:spcBef>
                <a:spcPct val="20000"/>
              </a:spcBef>
              <a:spcAft>
                <a:spcPts val="600"/>
              </a:spcAft>
              <a:buClr>
                <a:schemeClr val="tx1"/>
              </a:buClr>
              <a:buSzPct val="80000"/>
              <a:buFont typeface="Wingdings 3" panose="05040102010807070707" pitchFamily="18" charset="2"/>
              <a:buChar char=""/>
            </a:pPr>
            <a:r>
              <a:rPr lang="en-US" b="1" dirty="0"/>
              <a:t>Populate a map with the first few letters of the NATO alphabet (alpha, bravo, </a:t>
            </a:r>
            <a:r>
              <a:rPr lang="en-US" b="1" dirty="0" err="1"/>
              <a:t>charlie</a:t>
            </a:r>
            <a:r>
              <a:rPr lang="en-US" b="1" dirty="0"/>
              <a:t> ...)</a:t>
            </a:r>
          </a:p>
          <a:p>
            <a:pPr marL="685800" marR="0">
              <a:spcBef>
                <a:spcPct val="20000"/>
              </a:spcBef>
              <a:spcAft>
                <a:spcPts val="600"/>
              </a:spcAft>
              <a:buClr>
                <a:schemeClr val="tx1"/>
              </a:buClr>
              <a:buSzPct val="80000"/>
              <a:buFont typeface="Wingdings 3" panose="05040102010807070707" pitchFamily="18" charset="2"/>
              <a:buChar char=""/>
            </a:pPr>
            <a:r>
              <a:rPr lang="en-US" b="1" dirty="0"/>
              <a:t>Keys should be letters e.g.,  “a”, values should be the pronunciation e.g., “alpha”.</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a second map where the keys and values are reversed e.g., the key of “alpha” should return the value of “a”.</a:t>
            </a:r>
          </a:p>
          <a:p>
            <a:pPr marL="400050" marR="0" indent="0">
              <a:spcBef>
                <a:spcPct val="20000"/>
              </a:spcBef>
              <a:spcAft>
                <a:spcPts val="600"/>
              </a:spcAft>
              <a:buClr>
                <a:schemeClr val="tx1"/>
              </a:buClr>
              <a:buSzPct val="80000"/>
              <a:buNone/>
            </a:pPr>
            <a:r>
              <a:rPr lang="en-US" b="1" dirty="0"/>
              <a:t>Your solution might look like this:</a:t>
            </a:r>
          </a:p>
          <a:p>
            <a:pPr marL="400050" marR="0" indent="0">
              <a:spcBef>
                <a:spcPct val="20000"/>
              </a:spcBef>
              <a:spcAft>
                <a:spcPts val="600"/>
              </a:spcAft>
              <a:buClr>
                <a:schemeClr val="tx1"/>
              </a:buClr>
              <a:buSzPct val="80000"/>
              <a:buNone/>
            </a:pPr>
            <a:r>
              <a:rPr lang="en-US" sz="2000" b="1" dirty="0" err="1">
                <a:solidFill>
                  <a:schemeClr val="bg2">
                    <a:lumMod val="75000"/>
                  </a:schemeClr>
                </a:solidFill>
              </a:rPr>
              <a:t>bravo:b</a:t>
            </a:r>
            <a:endParaRPr lang="en-US" sz="2000" b="1" dirty="0">
              <a:solidFill>
                <a:schemeClr val="bg2">
                  <a:lumMod val="75000"/>
                </a:schemeClr>
              </a:solidFill>
            </a:endParaRPr>
          </a:p>
          <a:p>
            <a:pPr marL="400050" marR="0" indent="0">
              <a:spcBef>
                <a:spcPct val="20000"/>
              </a:spcBef>
              <a:spcAft>
                <a:spcPts val="600"/>
              </a:spcAft>
              <a:buClr>
                <a:schemeClr val="tx1"/>
              </a:buClr>
              <a:buSzPct val="80000"/>
              <a:buNone/>
            </a:pPr>
            <a:r>
              <a:rPr lang="en-US" sz="2000" b="1" dirty="0" err="1">
                <a:solidFill>
                  <a:schemeClr val="bg2">
                    <a:lumMod val="75000"/>
                  </a:schemeClr>
                </a:solidFill>
              </a:rPr>
              <a:t>alpha:a</a:t>
            </a:r>
            <a:endParaRPr lang="en-US" sz="2000" b="1" dirty="0">
              <a:solidFill>
                <a:schemeClr val="bg2">
                  <a:lumMod val="75000"/>
                </a:schemeClr>
              </a:solidFill>
            </a:endParaRPr>
          </a:p>
          <a:p>
            <a:pPr marL="400050" marR="0" indent="0">
              <a:spcBef>
                <a:spcPct val="20000"/>
              </a:spcBef>
              <a:spcAft>
                <a:spcPts val="600"/>
              </a:spcAft>
              <a:buClr>
                <a:schemeClr val="tx1"/>
              </a:buClr>
              <a:buSzPct val="80000"/>
              <a:buNone/>
            </a:pPr>
            <a:r>
              <a:rPr lang="en-US" sz="2000" b="1" dirty="0" err="1">
                <a:solidFill>
                  <a:schemeClr val="bg2">
                    <a:lumMod val="75000"/>
                  </a:schemeClr>
                </a:solidFill>
              </a:rPr>
              <a:t>charlie:c</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601203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40416" y="-1034592"/>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Queues (queue and deque)</a:t>
            </a:r>
          </a:p>
          <a:p>
            <a:pPr marL="685800" marR="0">
              <a:spcBef>
                <a:spcPct val="20000"/>
              </a:spcBef>
              <a:spcAft>
                <a:spcPts val="600"/>
              </a:spcAft>
              <a:buClr>
                <a:schemeClr val="tx1"/>
              </a:buClr>
              <a:buSzPct val="80000"/>
              <a:buFont typeface="Wingdings 3" panose="05040102010807070707" pitchFamily="18" charset="2"/>
              <a:buChar char=""/>
            </a:pPr>
            <a:r>
              <a:rPr lang="en-US" b="1" dirty="0"/>
              <a:t>Sequences of like items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Flexible – expand as needed</a:t>
            </a:r>
          </a:p>
          <a:p>
            <a:pPr marL="685800" marR="0">
              <a:spcBef>
                <a:spcPct val="20000"/>
              </a:spcBef>
              <a:spcAft>
                <a:spcPts val="600"/>
              </a:spcAft>
              <a:buClr>
                <a:schemeClr val="tx1"/>
              </a:buClr>
              <a:buSzPct val="80000"/>
              <a:buFont typeface="Wingdings 3" panose="05040102010807070707" pitchFamily="18" charset="2"/>
              <a:buChar char=""/>
            </a:pPr>
            <a:r>
              <a:rPr lang="en-US" b="1" dirty="0"/>
              <a:t>Items can be added or removed from one end (queue) or both ends (deque)</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Work like vectors using the STL</a:t>
            </a:r>
          </a:p>
          <a:p>
            <a:pPr marL="685800" marR="0">
              <a:spcBef>
                <a:spcPct val="20000"/>
              </a:spcBef>
              <a:spcAft>
                <a:spcPts val="600"/>
              </a:spcAft>
              <a:buClr>
                <a:schemeClr val="tx1"/>
              </a:buClr>
              <a:buSzPct val="80000"/>
              <a:buFont typeface="Wingdings 3" panose="05040102010807070707" pitchFamily="18" charset="2"/>
              <a:buChar char=""/>
            </a:pPr>
            <a:r>
              <a:rPr lang="en-US" b="1" dirty="0"/>
              <a:t>Use case:   message queues e.g., Celery that might have traffic simulated by using a Poisson distribution.</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3" name="Picture 2">
            <a:extLst>
              <a:ext uri="{FF2B5EF4-FFF2-40B4-BE49-F238E27FC236}">
                <a16:creationId xmlns:a16="http://schemas.microsoft.com/office/drawing/2014/main" id="{4AFE0C9D-8CE3-4CBA-A621-DE5A17183CA0}"/>
              </a:ext>
            </a:extLst>
          </p:cNvPr>
          <p:cNvPicPr>
            <a:picLocks noChangeAspect="1"/>
          </p:cNvPicPr>
          <p:nvPr/>
        </p:nvPicPr>
        <p:blipFill>
          <a:blip r:embed="rId4"/>
          <a:stretch>
            <a:fillRect/>
          </a:stretch>
        </p:blipFill>
        <p:spPr>
          <a:xfrm>
            <a:off x="4765183" y="3887257"/>
            <a:ext cx="4876800" cy="2124075"/>
          </a:xfrm>
          <a:prstGeom prst="rect">
            <a:avLst/>
          </a:prstGeom>
        </p:spPr>
      </p:pic>
    </p:spTree>
    <p:extLst>
      <p:ext uri="{BB962C8B-B14F-4D97-AF65-F5344CB8AC3E}">
        <p14:creationId xmlns:p14="http://schemas.microsoft.com/office/powerpoint/2010/main" val="841563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fontScale="85000" lnSpcReduction="10000"/>
          </a:bodyPr>
          <a:lstStyle/>
          <a:p>
            <a:pPr marL="0" marR="0" indent="0">
              <a:spcBef>
                <a:spcPct val="20000"/>
              </a:spcBef>
              <a:spcAft>
                <a:spcPts val="600"/>
              </a:spcAft>
              <a:buClr>
                <a:schemeClr val="tx1"/>
              </a:buClr>
              <a:buSzPct val="80000"/>
              <a:buNone/>
            </a:pPr>
            <a:r>
              <a:rPr lang="en-US" b="1" dirty="0"/>
              <a:t>Cue up a queue exercise:</a:t>
            </a:r>
          </a:p>
          <a:p>
            <a:pPr marL="685800" lvl="1"/>
            <a:r>
              <a:rPr lang="en-US" b="1" dirty="0">
                <a:solidFill>
                  <a:schemeClr val="bg2">
                    <a:lumMod val="75000"/>
                  </a:schemeClr>
                </a:solidFill>
              </a:rPr>
              <a:t>Create a deque and initialize it 5 elements of 201..205</a:t>
            </a:r>
          </a:p>
          <a:p>
            <a:pPr marL="685800" lvl="1"/>
            <a:r>
              <a:rPr lang="en-US" b="1" dirty="0"/>
              <a:t>Create a second queue</a:t>
            </a:r>
          </a:p>
          <a:p>
            <a:pPr marL="685800" lvl="1"/>
            <a:r>
              <a:rPr lang="en-US" b="1" dirty="0"/>
              <a:t>Assign the second queue the 3 middle elements of the first queue</a:t>
            </a:r>
          </a:p>
          <a:p>
            <a:pPr marL="685800" lvl="1"/>
            <a:r>
              <a:rPr lang="en-US" b="1" dirty="0"/>
              <a:t>Create a third queue and populate it with three elements of an integer array</a:t>
            </a:r>
          </a:p>
          <a:p>
            <a:pPr marL="400050" lvl="1" indent="0">
              <a:buNone/>
            </a:pPr>
            <a:endParaRPr lang="en-US" b="1" dirty="0"/>
          </a:p>
          <a:p>
            <a:pPr marL="0" indent="0">
              <a:buNone/>
            </a:pPr>
            <a:r>
              <a:rPr lang="en-US" b="1" dirty="0"/>
              <a:t>Your output might look like this:</a:t>
            </a:r>
          </a:p>
          <a:p>
            <a:pPr marL="228600" marR="0">
              <a:spcBef>
                <a:spcPct val="20000"/>
              </a:spcBef>
              <a:spcAft>
                <a:spcPts val="600"/>
              </a:spcAft>
              <a:buClr>
                <a:schemeClr val="tx1"/>
              </a:buClr>
              <a:buSzPct val="80000"/>
              <a:buFont typeface="Wingdings 3" panose="05040102010807070707" pitchFamily="18" charset="2"/>
              <a:buChar char=""/>
            </a:pPr>
            <a:endParaRPr lang="en-US" b="1" dirty="0"/>
          </a:p>
          <a:p>
            <a:pPr marL="400050" lvl="1" indent="0">
              <a:buNone/>
            </a:pPr>
            <a:r>
              <a:rPr lang="en-US" b="1" dirty="0">
                <a:solidFill>
                  <a:schemeClr val="bg2">
                    <a:lumMod val="75000"/>
                  </a:schemeClr>
                </a:solidFill>
              </a:rPr>
              <a:t>201     202     203     204     205</a:t>
            </a:r>
          </a:p>
          <a:p>
            <a:pPr marL="400050" lvl="1" indent="0">
              <a:buNone/>
            </a:pPr>
            <a:r>
              <a:rPr lang="en-US" b="1" dirty="0">
                <a:solidFill>
                  <a:schemeClr val="bg2">
                    <a:lumMod val="75000"/>
                  </a:schemeClr>
                </a:solidFill>
              </a:rPr>
              <a:t>Size of first: 5</a:t>
            </a:r>
          </a:p>
          <a:p>
            <a:pPr marL="400050" lvl="1" indent="0">
              <a:buNone/>
            </a:pPr>
            <a:endParaRPr lang="en-US" b="1" dirty="0">
              <a:solidFill>
                <a:schemeClr val="bg2">
                  <a:lumMod val="75000"/>
                </a:schemeClr>
              </a:solidFill>
            </a:endParaRPr>
          </a:p>
          <a:p>
            <a:pPr marL="400050" lvl="1" indent="0">
              <a:buNone/>
            </a:pPr>
            <a:r>
              <a:rPr lang="en-US" b="1" dirty="0">
                <a:solidFill>
                  <a:schemeClr val="bg2">
                    <a:lumMod val="75000"/>
                  </a:schemeClr>
                </a:solidFill>
              </a:rPr>
              <a:t>202     203     204</a:t>
            </a:r>
          </a:p>
          <a:p>
            <a:pPr marL="400050" lvl="1" indent="0">
              <a:buNone/>
            </a:pPr>
            <a:r>
              <a:rPr lang="en-US" b="1" dirty="0">
                <a:solidFill>
                  <a:schemeClr val="bg2">
                    <a:lumMod val="75000"/>
                  </a:schemeClr>
                </a:solidFill>
              </a:rPr>
              <a:t>Size of second 3</a:t>
            </a:r>
          </a:p>
          <a:p>
            <a:pPr marL="400050" lvl="1" indent="0">
              <a:buNone/>
            </a:pPr>
            <a:endParaRPr lang="en-US" b="1" dirty="0">
              <a:solidFill>
                <a:schemeClr val="bg2">
                  <a:lumMod val="75000"/>
                </a:schemeClr>
              </a:solidFill>
            </a:endParaRPr>
          </a:p>
          <a:p>
            <a:pPr marL="400050" lvl="1" indent="0">
              <a:buNone/>
            </a:pPr>
            <a:r>
              <a:rPr lang="en-US" b="1" dirty="0">
                <a:solidFill>
                  <a:schemeClr val="bg2">
                    <a:lumMod val="75000"/>
                  </a:schemeClr>
                </a:solidFill>
              </a:rPr>
              <a:t>2000    2       29</a:t>
            </a:r>
          </a:p>
          <a:p>
            <a:pPr marL="400050" lvl="1" indent="0">
              <a:buNone/>
            </a:pPr>
            <a:r>
              <a:rPr lang="en-US" b="1" dirty="0">
                <a:solidFill>
                  <a:schemeClr val="bg2">
                    <a:lumMod val="75000"/>
                  </a:schemeClr>
                </a:solidFill>
              </a:rPr>
              <a:t>Size of third: 3</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3805086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98449" y="-952932"/>
            <a:ext cx="7956178" cy="6171405"/>
          </a:xfrm>
          <a:prstGeom prst="rect">
            <a:avLst/>
          </a:prstGeom>
        </p:spPr>
        <p:txBody>
          <a:bodyPr vert="horz" lIns="91440" tIns="45720" rIns="91440" bIns="45720" rtlCol="0" anchor="ctr">
            <a:normAutofit/>
          </a:bodyPr>
          <a:lstStyle/>
          <a:p>
            <a:pPr marL="0" indent="0">
              <a:buNone/>
            </a:pPr>
            <a:r>
              <a:rPr lang="en-US" b="1" dirty="0"/>
              <a:t>Introduction to Data Structures</a:t>
            </a:r>
          </a:p>
          <a:p>
            <a:r>
              <a:rPr lang="en-US" b="1" dirty="0"/>
              <a:t>“Roll your own” data type</a:t>
            </a:r>
          </a:p>
          <a:p>
            <a:r>
              <a:rPr lang="en-US" b="1" dirty="0"/>
              <a:t>Contain composites of other data types</a:t>
            </a:r>
          </a:p>
          <a:p>
            <a:r>
              <a:rPr lang="en-US" b="1" dirty="0"/>
              <a:t>Known to C++ as the struct data type</a:t>
            </a:r>
          </a:p>
          <a:p>
            <a:r>
              <a:rPr lang="en-US" sz="2000" b="1" dirty="0">
                <a:solidFill>
                  <a:schemeClr val="bg2">
                    <a:lumMod val="75000"/>
                  </a:schemeClr>
                </a:solidFill>
              </a:rPr>
              <a:t>Us</a:t>
            </a:r>
            <a:r>
              <a:rPr lang="en-US" b="1" dirty="0"/>
              <a:t>e like it any other sort of data</a:t>
            </a:r>
          </a:p>
          <a:p>
            <a:r>
              <a:rPr lang="en-US" b="1" dirty="0"/>
              <a:t>Access internal elements with “dot notation”</a:t>
            </a:r>
          </a:p>
          <a:p>
            <a:r>
              <a:rPr lang="en-US" b="1" dirty="0"/>
              <a:t>Some data structures e.g., complex numbers, already available.    But here’s how you make your own:</a:t>
            </a:r>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840875A1-3695-450F-B5FD-3E54DA7C4FE3}"/>
              </a:ext>
            </a:extLst>
          </p:cNvPr>
          <p:cNvSpPr txBox="1"/>
          <p:nvPr/>
        </p:nvSpPr>
        <p:spPr>
          <a:xfrm>
            <a:off x="4398449" y="3951506"/>
            <a:ext cx="7122869" cy="1569660"/>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Create a general data type called </a:t>
            </a:r>
            <a:r>
              <a:rPr lang="en-US" sz="1600" b="0" dirty="0" err="1">
                <a:solidFill>
                  <a:schemeClr val="bg1"/>
                </a:solidFill>
                <a:effectLst/>
                <a:latin typeface="Consolas" panose="020B0609020204030204" pitchFamily="49" charset="0"/>
              </a:rPr>
              <a:t>complexNumber</a:t>
            </a:r>
            <a:endParaRPr lang="en-US" sz="1600" b="0" dirty="0">
              <a:solidFill>
                <a:schemeClr val="bg1"/>
              </a:solidFill>
              <a:effectLst/>
              <a:latin typeface="Consolas" panose="020B0609020204030204" pitchFamily="49" charset="0"/>
            </a:endParaRP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typedef struct _</a:t>
            </a:r>
            <a:r>
              <a:rPr lang="en-US" sz="1600" b="0" dirty="0" err="1">
                <a:solidFill>
                  <a:schemeClr val="bg1"/>
                </a:solidFill>
                <a:effectLst/>
                <a:latin typeface="Consolas" panose="020B0609020204030204" pitchFamily="49" charset="0"/>
              </a:rPr>
              <a:t>complexNumber</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float real;</a:t>
            </a:r>
          </a:p>
          <a:p>
            <a:r>
              <a:rPr lang="en-US" sz="1600" b="0" dirty="0">
                <a:solidFill>
                  <a:schemeClr val="bg1"/>
                </a:solidFill>
                <a:effectLst/>
                <a:latin typeface="Consolas" panose="020B0609020204030204" pitchFamily="49" charset="0"/>
              </a:rPr>
              <a:t>    float </a:t>
            </a:r>
            <a:r>
              <a:rPr lang="en-US" sz="1600" b="0" dirty="0" err="1">
                <a:solidFill>
                  <a:schemeClr val="bg1"/>
                </a:solidFill>
                <a:effectLst/>
                <a:latin typeface="Consolas" panose="020B0609020204030204" pitchFamily="49" charset="0"/>
              </a:rPr>
              <a:t>imag</a:t>
            </a:r>
            <a:r>
              <a:rPr lang="en-US" sz="1600" b="0" dirty="0">
                <a:solidFill>
                  <a:schemeClr val="bg1"/>
                </a:solidFill>
                <a:effectLst/>
                <a:latin typeface="Consolas" panose="020B0609020204030204" pitchFamily="49" charset="0"/>
              </a:rPr>
              <a:t>;</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complexNumber</a:t>
            </a:r>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41939294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35822" y="343297"/>
            <a:ext cx="7956178" cy="6171405"/>
          </a:xfrm>
          <a:prstGeom prst="rect">
            <a:avLst/>
          </a:prstGeom>
        </p:spPr>
        <p:txBody>
          <a:bodyPr vert="horz" lIns="91440" tIns="45720" rIns="91440" bIns="45720" rtlCol="0" anchor="ctr">
            <a:normAutofit/>
          </a:bodyPr>
          <a:lstStyle/>
          <a:p>
            <a:pPr marL="0" indent="0">
              <a:buNone/>
            </a:pPr>
            <a:r>
              <a:rPr lang="en-US" b="1" dirty="0"/>
              <a:t>This unit will be a bit “complex”</a:t>
            </a:r>
          </a:p>
          <a:p>
            <a:r>
              <a:rPr lang="en-US" b="1" dirty="0"/>
              <a:t>Learn about the built-in complex number object</a:t>
            </a:r>
          </a:p>
          <a:p>
            <a:pPr lvl="1"/>
            <a:r>
              <a:rPr lang="en-US" b="1" dirty="0"/>
              <a:t>Use a special library for the imaginary object</a:t>
            </a:r>
          </a:p>
          <a:p>
            <a:pPr lvl="1"/>
            <a:r>
              <a:rPr lang="en-US" b="1" dirty="0"/>
              <a:t>Work with polymorphic operators</a:t>
            </a:r>
          </a:p>
          <a:p>
            <a:r>
              <a:rPr lang="en-US" b="1" dirty="0"/>
              <a:t>Learn how to create our own structure</a:t>
            </a:r>
          </a:p>
          <a:p>
            <a:pPr lvl="1"/>
            <a:r>
              <a:rPr lang="en-US" b="1" dirty="0"/>
              <a:t>Define a custom structure</a:t>
            </a:r>
          </a:p>
          <a:p>
            <a:pPr lvl="1"/>
            <a:r>
              <a:rPr lang="en-US" b="1" dirty="0"/>
              <a:t>Build a constructor</a:t>
            </a:r>
          </a:p>
          <a:p>
            <a:pPr lvl="1"/>
            <a:r>
              <a:rPr lang="en-US" b="1" dirty="0"/>
              <a:t>Create custom methods to support it</a:t>
            </a:r>
          </a:p>
          <a:p>
            <a:pPr lvl="1"/>
            <a:r>
              <a:rPr lang="en-US" b="1" dirty="0"/>
              <a:t>Create a human-friendly reporting function</a:t>
            </a:r>
          </a:p>
          <a:p>
            <a:pPr lvl="1"/>
            <a:r>
              <a:rPr lang="en-US" b="1" dirty="0"/>
              <a:t>Test custom methods</a:t>
            </a:r>
          </a:p>
          <a:p>
            <a:r>
              <a:rPr lang="en-US" b="1" dirty="0"/>
              <a:t>And in the process ...</a:t>
            </a:r>
          </a:p>
          <a:p>
            <a:pPr lvl="1"/>
            <a:r>
              <a:rPr lang="en-US" b="1" dirty="0"/>
              <a:t>Work with templates</a:t>
            </a:r>
          </a:p>
          <a:p>
            <a:pPr lvl="1"/>
            <a:r>
              <a:rPr lang="en-US" b="1" dirty="0"/>
              <a:t>Introduce the assert statement</a:t>
            </a:r>
          </a:p>
          <a:p>
            <a:endParaRPr lang="en-US" b="1" dirty="0"/>
          </a:p>
          <a:p>
            <a:endParaRPr lang="en-US" b="1" dirty="0"/>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994190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35822" y="343297"/>
            <a:ext cx="7956178" cy="6171405"/>
          </a:xfrm>
          <a:prstGeom prst="rect">
            <a:avLst/>
          </a:prstGeom>
        </p:spPr>
        <p:txBody>
          <a:bodyPr vert="horz" lIns="91440" tIns="45720" rIns="91440" bIns="45720" rtlCol="0" anchor="ctr">
            <a:normAutofit/>
          </a:bodyPr>
          <a:lstStyle/>
          <a:p>
            <a:pPr marL="0" indent="0">
              <a:buNone/>
            </a:pPr>
            <a:r>
              <a:rPr lang="en-US" b="1" dirty="0"/>
              <a:t>OK ... your turn!    Starting with this code ...</a:t>
            </a:r>
          </a:p>
          <a:p>
            <a:pPr marL="0" indent="0">
              <a:buNone/>
            </a:pPr>
            <a:r>
              <a:rPr lang="en-US" b="1" dirty="0"/>
              <a:t>           solution_complex_struct_starter_kit.cpp</a:t>
            </a:r>
          </a:p>
          <a:p>
            <a:pPr marL="0" indent="0">
              <a:buNone/>
            </a:pPr>
            <a:r>
              <a:rPr lang="en-US" b="1" dirty="0"/>
              <a:t>... please create a method that will multiply two complex numbers.    Test your work.</a:t>
            </a:r>
          </a:p>
          <a:p>
            <a:pPr marL="0" indent="0">
              <a:buNone/>
            </a:pPr>
            <a:endParaRPr lang="en-US" b="1" dirty="0"/>
          </a:p>
          <a:p>
            <a:pPr marL="0" indent="0">
              <a:buNone/>
            </a:pPr>
            <a:r>
              <a:rPr lang="en-US" b="1" dirty="0"/>
              <a:t>Hint, you can use the FOIL method.</a:t>
            </a:r>
          </a:p>
          <a:p>
            <a:endParaRPr lang="en-US" b="1" dirty="0"/>
          </a:p>
          <a:p>
            <a:endParaRPr lang="en-US" b="1" dirty="0"/>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421921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992394" cy="5243052"/>
          </a:xfrm>
          <a:prstGeom prst="rect">
            <a:avLst/>
          </a:prstGeom>
        </p:spPr>
        <p:txBody>
          <a:bodyPr vert="horz" lIns="91440" tIns="45720" rIns="91440" bIns="45720" rtlCol="0" anchor="ctr">
            <a:normAutofit lnSpcReduction="10000"/>
          </a:bodyPr>
          <a:lstStyle/>
          <a:p>
            <a:pPr marL="685800">
              <a:spcBef>
                <a:spcPct val="20000"/>
              </a:spcBef>
              <a:spcAft>
                <a:spcPts val="600"/>
              </a:spcAft>
              <a:buClr>
                <a:schemeClr val="tx1"/>
              </a:buClr>
              <a:buSzPct val="80000"/>
            </a:pPr>
            <a:r>
              <a:rPr lang="en-US" sz="2000" b="1" dirty="0">
                <a:solidFill>
                  <a:schemeClr val="bg2">
                    <a:lumMod val="75000"/>
                  </a:schemeClr>
                </a:solidFill>
              </a:rPr>
              <a:t>Overall Goals - in this class you will:</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Write dozens of C++ programs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basic language syntax</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the main variable types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Utilize collections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Code with logic loops and branches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functions and classes </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OOP concepts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how to use pointers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testing</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to manage exceptions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 ... and especially write dozens of C++ programs</a:t>
            </a:r>
          </a:p>
        </p:txBody>
      </p:sp>
    </p:spTree>
    <p:extLst>
      <p:ext uri="{BB962C8B-B14F-4D97-AF65-F5344CB8AC3E}">
        <p14:creationId xmlns:p14="http://schemas.microsoft.com/office/powerpoint/2010/main" val="2731577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Templates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We’ve used them </a:t>
            </a:r>
            <a:r>
              <a:rPr lang="en-US" b="1" dirty="0"/>
              <a:t>already e.g., </a:t>
            </a:r>
          </a:p>
          <a:p>
            <a:pPr marL="685800" lvl="1"/>
            <a:r>
              <a:rPr lang="en-US" b="1" dirty="0">
                <a:solidFill>
                  <a:schemeClr val="bg2">
                    <a:lumMod val="75000"/>
                  </a:schemeClr>
                </a:solidFill>
              </a:rPr>
              <a:t>vector&lt;int&gt;&gt; </a:t>
            </a:r>
            <a:r>
              <a:rPr lang="en-US" b="1" dirty="0" err="1">
                <a:solidFill>
                  <a:schemeClr val="bg2">
                    <a:lumMod val="75000"/>
                  </a:schemeClr>
                </a:solidFill>
              </a:rPr>
              <a:t>my_vector</a:t>
            </a:r>
            <a:r>
              <a:rPr lang="en-US" b="1" dirty="0">
                <a:solidFill>
                  <a:schemeClr val="bg2">
                    <a:lumMod val="75000"/>
                  </a:schemeClr>
                </a:solidFill>
              </a:rPr>
              <a:t>;</a:t>
            </a:r>
          </a:p>
          <a:p>
            <a:pPr marL="685800" lvl="1"/>
            <a:r>
              <a:rPr lang="en-US" b="1" dirty="0" err="1"/>
              <a:t>unordered_map</a:t>
            </a:r>
            <a:r>
              <a:rPr lang="en-US" b="1" dirty="0"/>
              <a:t>&lt;string, string&gt; </a:t>
            </a:r>
            <a:r>
              <a:rPr lang="en-US" b="1" dirty="0" err="1"/>
              <a:t>nato</a:t>
            </a:r>
            <a:r>
              <a:rPr lang="en-US" b="1" dirty="0"/>
              <a:t>;</a:t>
            </a:r>
          </a:p>
          <a:p>
            <a:pPr marL="228600"/>
            <a:r>
              <a:rPr lang="en-US" b="1" dirty="0">
                <a:solidFill>
                  <a:schemeClr val="bg2">
                    <a:lumMod val="75000"/>
                  </a:schemeClr>
                </a:solidFill>
              </a:rPr>
              <a:t>Provide </a:t>
            </a:r>
            <a:r>
              <a:rPr lang="en-US" b="1" dirty="0"/>
              <a:t>a way to make generic functions.  The templated vector and </a:t>
            </a:r>
            <a:r>
              <a:rPr lang="en-US" b="1" dirty="0" err="1"/>
              <a:t>unordered_map</a:t>
            </a:r>
            <a:r>
              <a:rPr lang="en-US" b="1" dirty="0"/>
              <a:t> classes are agnostic to variable type...</a:t>
            </a:r>
          </a:p>
          <a:p>
            <a:pPr marL="228600"/>
            <a:r>
              <a:rPr lang="en-US" b="1" dirty="0">
                <a:solidFill>
                  <a:schemeClr val="bg2">
                    <a:lumMod val="75000"/>
                  </a:schemeClr>
                </a:solidFill>
              </a:rPr>
              <a:t>... until we actually use them.</a:t>
            </a:r>
          </a:p>
          <a:p>
            <a:pPr marL="228600"/>
            <a:r>
              <a:rPr lang="en-US" b="1" dirty="0"/>
              <a:t>We can make the completely or selectively generic)</a:t>
            </a:r>
          </a:p>
          <a:p>
            <a:pPr marL="228600"/>
            <a:r>
              <a:rPr lang="en-US" b="1" dirty="0"/>
              <a:t>This is only specified upon compilation (when the compiler figures how it will be called)</a:t>
            </a:r>
          </a:p>
          <a:p>
            <a:pPr marL="228600"/>
            <a:r>
              <a:rPr lang="en-US" b="1" dirty="0"/>
              <a:t>Generic functions and classes supported</a:t>
            </a:r>
          </a:p>
          <a:p>
            <a:pPr marL="228600"/>
            <a:endParaRPr lang="en-US" b="1" dirty="0">
              <a:solidFill>
                <a:schemeClr val="bg2">
                  <a:lumMod val="75000"/>
                </a:schemeClr>
              </a:solidFill>
            </a:endParaRPr>
          </a:p>
          <a:p>
            <a:pPr marL="228600"/>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465ECD74-0868-48B6-9189-56E6E452B453}"/>
              </a:ext>
            </a:extLst>
          </p:cNvPr>
          <p:cNvSpPr txBox="1"/>
          <p:nvPr/>
        </p:nvSpPr>
        <p:spPr>
          <a:xfrm>
            <a:off x="887404" y="5222473"/>
            <a:ext cx="10884877" cy="1323439"/>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General form</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template &lt;</a:t>
            </a:r>
            <a:r>
              <a:rPr lang="en-US" sz="1600" b="0" dirty="0" err="1">
                <a:solidFill>
                  <a:schemeClr val="bg1"/>
                </a:solidFill>
                <a:effectLst/>
                <a:latin typeface="Consolas" panose="020B0609020204030204" pitchFamily="49" charset="0"/>
              </a:rPr>
              <a:t>typename</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some_label</a:t>
            </a:r>
            <a:r>
              <a:rPr lang="en-US" sz="1600" b="0" dirty="0">
                <a:solidFill>
                  <a:schemeClr val="bg1"/>
                </a:solidFill>
                <a:effectLst/>
                <a:latin typeface="Consolas" panose="020B0609020204030204" pitchFamily="49" charset="0"/>
              </a:rPr>
              <a:t>&gt;  </a:t>
            </a:r>
            <a:r>
              <a:rPr lang="en-US" sz="1600" b="0" dirty="0" err="1">
                <a:solidFill>
                  <a:schemeClr val="bg1"/>
                </a:solidFill>
                <a:effectLst/>
                <a:latin typeface="Consolas" panose="020B0609020204030204" pitchFamily="49" charset="0"/>
              </a:rPr>
              <a:t>return_type</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function_name</a:t>
            </a:r>
            <a:r>
              <a:rPr lang="en-US" sz="1600" b="0" dirty="0">
                <a:solidFill>
                  <a:schemeClr val="bg1"/>
                </a:solidFill>
                <a:effectLst/>
                <a:latin typeface="Consolas" panose="020B0609020204030204" pitchFamily="49" charset="0"/>
              </a:rPr>
              <a:t> (parameters) {</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some_code</a:t>
            </a:r>
            <a:r>
              <a:rPr lang="en-US" sz="1600" dirty="0">
                <a:solidFill>
                  <a:schemeClr val="bg1"/>
                </a:solidFill>
                <a:latin typeface="Consolas" panose="020B0609020204030204" pitchFamily="49" charset="0"/>
              </a:rPr>
              <a:t> </a:t>
            </a:r>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endParaRPr lang="en-US" sz="16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37949061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You’re up.  A bit more on your (</a:t>
            </a:r>
            <a:r>
              <a:rPr lang="en-US" b="1" dirty="0" err="1"/>
              <a:t>tem</a:t>
            </a:r>
            <a:r>
              <a:rPr lang="en-US" b="1" dirty="0"/>
              <a:t>)plate</a:t>
            </a:r>
          </a:p>
          <a:p>
            <a:pPr marL="228600"/>
            <a:r>
              <a:rPr lang="en-US" b="1" dirty="0">
                <a:solidFill>
                  <a:schemeClr val="bg2">
                    <a:lumMod val="75000"/>
                  </a:schemeClr>
                </a:solidFill>
              </a:rPr>
              <a:t>Please write a program that creates the function </a:t>
            </a:r>
            <a:r>
              <a:rPr lang="en-US" b="1" dirty="0" err="1">
                <a:solidFill>
                  <a:schemeClr val="bg2">
                    <a:lumMod val="75000"/>
                  </a:schemeClr>
                </a:solidFill>
              </a:rPr>
              <a:t>tres_func</a:t>
            </a:r>
            <a:r>
              <a:rPr lang="en-US" b="1" dirty="0">
                <a:solidFill>
                  <a:schemeClr val="bg2">
                    <a:lumMod val="75000"/>
                  </a:schemeClr>
                </a:solidFill>
              </a:rPr>
              <a:t>() that takes three arguments of any type ...</a:t>
            </a:r>
          </a:p>
          <a:p>
            <a:pPr marL="228600"/>
            <a:r>
              <a:rPr lang="en-US" b="1" dirty="0"/>
              <a:t>... that also supplies specific templates to handle the following signatures:</a:t>
            </a:r>
          </a:p>
          <a:p>
            <a:pPr marL="685800" lvl="1"/>
            <a:r>
              <a:rPr lang="en-US" b="1" dirty="0" err="1">
                <a:solidFill>
                  <a:schemeClr val="bg2">
                    <a:lumMod val="75000"/>
                  </a:schemeClr>
                </a:solidFill>
              </a:rPr>
              <a:t>tres_func</a:t>
            </a:r>
            <a:r>
              <a:rPr lang="en-US" b="1" dirty="0">
                <a:solidFill>
                  <a:schemeClr val="bg2">
                    <a:lumMod val="75000"/>
                  </a:schemeClr>
                </a:solidFill>
              </a:rPr>
              <a:t>(int, float, float)</a:t>
            </a:r>
          </a:p>
          <a:p>
            <a:pPr marL="685800" lvl="1"/>
            <a:r>
              <a:rPr lang="en-US" b="1" dirty="0" err="1"/>
              <a:t>tres_func</a:t>
            </a:r>
            <a:r>
              <a:rPr lang="en-US" b="1" dirty="0"/>
              <a:t>(float, float, float)</a:t>
            </a:r>
          </a:p>
          <a:p>
            <a:pPr marL="228600"/>
            <a:r>
              <a:rPr lang="en-US" b="1" dirty="0">
                <a:solidFill>
                  <a:schemeClr val="bg2">
                    <a:lumMod val="75000"/>
                  </a:schemeClr>
                </a:solidFill>
              </a:rPr>
              <a:t>... and tests to ensure that all perform as expected.</a:t>
            </a:r>
          </a:p>
          <a:p>
            <a:pPr marL="228600"/>
            <a:r>
              <a:rPr lang="en-US" b="1" dirty="0"/>
              <a:t>Hint:  you might set the function up to return a string that reflects the input types e.g., “</a:t>
            </a:r>
            <a:r>
              <a:rPr lang="en-US" b="1" dirty="0" err="1"/>
              <a:t>fff</a:t>
            </a:r>
            <a:r>
              <a:rPr lang="en-US" b="1" dirty="0"/>
              <a:t>” or “</a:t>
            </a:r>
            <a:r>
              <a:rPr lang="en-US" b="1" dirty="0" err="1"/>
              <a:t>iff</a:t>
            </a:r>
            <a:r>
              <a:rPr lang="en-US" b="1" dirty="0"/>
              <a:t>”.</a:t>
            </a:r>
            <a:endParaRPr lang="en-US" b="1" dirty="0">
              <a:solidFill>
                <a:schemeClr val="bg2">
                  <a:lumMod val="75000"/>
                </a:schemeClr>
              </a:solidFill>
            </a:endParaRPr>
          </a:p>
          <a:p>
            <a:pPr marL="228600"/>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6010963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3</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22290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3</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Queues</a:t>
            </a:r>
          </a:p>
          <a:p>
            <a:pPr>
              <a:buSzPct val="100000"/>
            </a:pPr>
            <a:r>
              <a:rPr lang="en-US" sz="1800" b="1" dirty="0">
                <a:solidFill>
                  <a:srgbClr val="FFFFFF"/>
                </a:solidFill>
              </a:rPr>
              <a:t>Data structures</a:t>
            </a:r>
          </a:p>
          <a:p>
            <a:pPr>
              <a:buSzPct val="100000"/>
            </a:pPr>
            <a:r>
              <a:rPr lang="en-US" sz="1800" b="1" dirty="0">
                <a:solidFill>
                  <a:srgbClr val="FFFFFF"/>
                </a:solidFill>
              </a:rPr>
              <a:t>Introduction to templates</a:t>
            </a:r>
          </a:p>
          <a:p>
            <a:pPr>
              <a:buSzPct val="100000"/>
            </a:pPr>
            <a:r>
              <a:rPr lang="en-US" sz="1800" b="1" dirty="0">
                <a:solidFill>
                  <a:srgbClr val="FFFFFF"/>
                </a:solidFill>
              </a:rPr>
              <a:t>Introduction to pointers</a:t>
            </a:r>
          </a:p>
          <a:p>
            <a:pPr>
              <a:buSzPct val="100000"/>
            </a:pPr>
            <a:r>
              <a:rPr lang="en-US" sz="1800" b="1" dirty="0">
                <a:solidFill>
                  <a:srgbClr val="FFFFFF"/>
                </a:solidFill>
              </a:rPr>
              <a:t>Array management and navigation</a:t>
            </a:r>
          </a:p>
          <a:p>
            <a:pPr>
              <a:buSzPct val="100000"/>
            </a:pPr>
            <a:r>
              <a:rPr lang="en-US" sz="1800" b="1" dirty="0">
                <a:solidFill>
                  <a:srgbClr val="FFFFFF"/>
                </a:solidFill>
              </a:rPr>
              <a:t>Handling user input arrays</a:t>
            </a:r>
          </a:p>
          <a:p>
            <a:pPr>
              <a:buSzPct val="100000"/>
            </a:pPr>
            <a:r>
              <a:rPr lang="en-US" sz="1800" b="1" dirty="0">
                <a:solidFill>
                  <a:srgbClr val="FFFFFF"/>
                </a:solidFill>
              </a:rPr>
              <a:t>Exceptions</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3422037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pointers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Pointers are ordinary variables with a little built-in magic.    Like ordinary variables:</a:t>
            </a:r>
          </a:p>
          <a:p>
            <a:pPr marL="685800" lvl="1"/>
            <a:r>
              <a:rPr lang="en-US" b="1" dirty="0"/>
              <a:t>have names</a:t>
            </a:r>
          </a:p>
          <a:p>
            <a:pPr marL="685800" lvl="1"/>
            <a:r>
              <a:rPr lang="en-US" b="1" dirty="0">
                <a:solidFill>
                  <a:schemeClr val="bg2">
                    <a:lumMod val="75000"/>
                  </a:schemeClr>
                </a:solidFill>
              </a:rPr>
              <a:t>hold values</a:t>
            </a:r>
          </a:p>
          <a:p>
            <a:pPr marL="685800" lvl="1"/>
            <a:r>
              <a:rPr lang="en-US" b="1" dirty="0"/>
              <a:t>have variable type</a:t>
            </a:r>
          </a:p>
          <a:p>
            <a:pPr marL="685800" lvl="1"/>
            <a:r>
              <a:rPr lang="en-US" b="1" dirty="0"/>
              <a:t>can be elements of containers like arrays</a:t>
            </a:r>
          </a:p>
          <a:p>
            <a:pPr marL="228600"/>
            <a:r>
              <a:rPr lang="en-US" b="1" dirty="0">
                <a:solidFill>
                  <a:schemeClr val="bg2">
                    <a:lumMod val="75000"/>
                  </a:schemeClr>
                </a:solidFill>
              </a:rPr>
              <a:t>The magic:</a:t>
            </a:r>
          </a:p>
          <a:p>
            <a:pPr marL="685800" lvl="1"/>
            <a:r>
              <a:rPr lang="en-US" b="1" dirty="0"/>
              <a:t>know how to retrieve the value at the address</a:t>
            </a:r>
          </a:p>
          <a:p>
            <a:pPr marL="685800" lvl="1"/>
            <a:r>
              <a:rPr lang="en-US" b="1" dirty="0">
                <a:solidFill>
                  <a:schemeClr val="bg2">
                    <a:lumMod val="75000"/>
                  </a:schemeClr>
                </a:solidFill>
              </a:rPr>
              <a:t>know how to stride through memory</a:t>
            </a:r>
          </a:p>
          <a:p>
            <a:pPr marL="685800" lvl="1"/>
            <a:r>
              <a:rPr lang="en-US" b="1" dirty="0"/>
              <a:t>allow unequivocal reference to any amount of data stored starting at the address contained.</a:t>
            </a:r>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0779132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Array navigation with pointers</a:t>
            </a:r>
          </a:p>
          <a:p>
            <a:pPr marL="685800" lvl="1"/>
            <a:r>
              <a:rPr lang="en-US" b="1" dirty="0"/>
              <a:t>Arrays  and pointers are almost the same thing</a:t>
            </a:r>
          </a:p>
          <a:p>
            <a:pPr marL="685800" lvl="1"/>
            <a:r>
              <a:rPr lang="en-US" b="1" dirty="0"/>
              <a:t>Pointers can be used to traverse an array</a:t>
            </a:r>
          </a:p>
          <a:p>
            <a:pPr marL="685800" lvl="1"/>
            <a:r>
              <a:rPr lang="en-US" b="1" dirty="0"/>
              <a:t>Pointers can be used to reference </a:t>
            </a:r>
            <a:r>
              <a:rPr lang="en-US" b="1" u="sng" dirty="0"/>
              <a:t>and change</a:t>
            </a:r>
            <a:r>
              <a:rPr lang="en-US" b="1" dirty="0"/>
              <a:t> the value in memory.</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82675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you’re on point.  Can you please write separate programs that:</a:t>
            </a:r>
          </a:p>
          <a:p>
            <a:pPr>
              <a:buFont typeface="Wingdings" panose="05000000000000000000" pitchFamily="2" charset="2"/>
              <a:buChar char="Ø"/>
            </a:pPr>
            <a:r>
              <a:rPr lang="en-US" b="1" dirty="0"/>
              <a:t>Create a function that accepts three pointers as arguments.   Two of the pointers refer to integers, the last refers to the sum.  The function returns nothing but adds two numbers. </a:t>
            </a:r>
          </a:p>
          <a:p>
            <a:pPr>
              <a:buFont typeface="Wingdings" panose="05000000000000000000" pitchFamily="2" charset="2"/>
              <a:buChar char="Ø"/>
            </a:pPr>
            <a:r>
              <a:rPr lang="en-US" b="1" dirty="0"/>
              <a:t>Create a function that accepts two pointers as arguments, each referring to an integer.  The function returns nothing but swaps the two numbers.</a:t>
            </a:r>
          </a:p>
          <a:p>
            <a:pPr>
              <a:buFont typeface="Wingdings" panose="05000000000000000000" pitchFamily="2" charset="2"/>
              <a:buChar char="Ø"/>
            </a:pPr>
            <a:r>
              <a:rPr lang="en-US" b="1" dirty="0"/>
              <a:t>Create a five-element integer array.   Using only pointer arithmetic, calculate the sum of the array.</a:t>
            </a:r>
          </a:p>
          <a:p>
            <a:pPr marR="0">
              <a:spcBef>
                <a:spcPct val="20000"/>
              </a:spcBef>
              <a:spcAft>
                <a:spcPts val="600"/>
              </a:spcAft>
              <a:buClr>
                <a:schemeClr val="tx1"/>
              </a:buClr>
              <a:buSzPct val="80000"/>
              <a:buFont typeface="Wingdings" panose="05000000000000000000" pitchFamily="2" charset="2"/>
              <a:buChar char="Ø"/>
            </a:pPr>
            <a:endParaRPr lang="en-US" b="1" dirty="0"/>
          </a:p>
          <a:p>
            <a:pPr marL="0" marR="0" indent="0">
              <a:spcBef>
                <a:spcPct val="20000"/>
              </a:spcBef>
              <a:spcAft>
                <a:spcPts val="600"/>
              </a:spcAft>
              <a:buClr>
                <a:schemeClr val="tx1"/>
              </a:buClr>
              <a:buSzPct val="80000"/>
              <a:buNone/>
            </a:pPr>
            <a:endParaRPr lang="en-US" b="1" dirty="0"/>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357811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74996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Exceptions</a:t>
            </a:r>
          </a:p>
          <a:p>
            <a:pPr marL="685800" lvl="1"/>
            <a:r>
              <a:rPr lang="en-US" b="1" dirty="0"/>
              <a:t>Gracefully handle problems with your code or inputs.</a:t>
            </a:r>
          </a:p>
          <a:p>
            <a:pPr marL="685800" lvl="1"/>
            <a:r>
              <a:rPr lang="en-US" b="1" dirty="0"/>
              <a:t>Syntax:</a:t>
            </a:r>
          </a:p>
          <a:p>
            <a:pPr marL="685800" lvl="1"/>
            <a:r>
              <a:rPr lang="en-US" b="1" dirty="0"/>
              <a:t>try{  </a:t>
            </a:r>
          </a:p>
          <a:p>
            <a:pPr marL="1143000" lvl="2"/>
            <a:r>
              <a:rPr lang="en-US" b="1" dirty="0"/>
              <a:t>// some protected code</a:t>
            </a:r>
          </a:p>
          <a:p>
            <a:pPr marL="1143000" lvl="2"/>
            <a:r>
              <a:rPr lang="en-US" b="1" dirty="0"/>
              <a:t>throw()   // what to do if there’s a problem</a:t>
            </a:r>
          </a:p>
          <a:p>
            <a:pPr marL="1143000" lvl="2"/>
            <a:r>
              <a:rPr lang="en-US" b="1" dirty="0"/>
              <a:t>}</a:t>
            </a:r>
          </a:p>
          <a:p>
            <a:pPr marL="685800" lvl="1"/>
            <a:r>
              <a:rPr lang="en-US" b="1" dirty="0"/>
              <a:t>catch()  {   </a:t>
            </a:r>
          </a:p>
          <a:p>
            <a:pPr marL="1143000" lvl="2"/>
            <a:r>
              <a:rPr lang="en-US" b="1" dirty="0"/>
              <a:t>//  just like any function</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4767698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4</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0114460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4</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chemeClr val="tx1"/>
                </a:solidFill>
              </a:rPr>
              <a:t>Classes</a:t>
            </a:r>
          </a:p>
          <a:p>
            <a:pPr>
              <a:buSzPct val="100000"/>
            </a:pPr>
            <a:r>
              <a:rPr lang="en-US" sz="1800" b="1" dirty="0">
                <a:solidFill>
                  <a:schemeClr val="tx1"/>
                </a:solidFill>
              </a:rPr>
              <a:t>Functions to class methods</a:t>
            </a:r>
          </a:p>
          <a:p>
            <a:pPr>
              <a:buSzPct val="100000"/>
            </a:pPr>
            <a:r>
              <a:rPr lang="en-US" sz="1800" b="1" dirty="0">
                <a:solidFill>
                  <a:schemeClr val="tx1"/>
                </a:solidFill>
              </a:rPr>
              <a:t>Variables to class members</a:t>
            </a:r>
          </a:p>
          <a:p>
            <a:pPr>
              <a:buSzPct val="100000"/>
            </a:pPr>
            <a:r>
              <a:rPr lang="en-US" sz="1800" b="1" dirty="0">
                <a:solidFill>
                  <a:schemeClr val="tx1"/>
                </a:solidFill>
              </a:rPr>
              <a:t>Declarations, definitions, instances</a:t>
            </a:r>
          </a:p>
          <a:p>
            <a:pPr>
              <a:buSzPct val="100000"/>
            </a:pPr>
            <a:r>
              <a:rPr lang="en-US" sz="1800" b="1" dirty="0">
                <a:solidFill>
                  <a:schemeClr val="tx1"/>
                </a:solidFill>
              </a:rPr>
              <a:t>Constructors</a:t>
            </a:r>
          </a:p>
          <a:p>
            <a:pPr>
              <a:buSzPct val="100000"/>
            </a:pPr>
            <a:r>
              <a:rPr lang="en-US" sz="1800" b="1" dirty="0">
                <a:solidFill>
                  <a:schemeClr val="tx1"/>
                </a:solidFill>
              </a:rPr>
              <a:t>Access specifiers</a:t>
            </a:r>
          </a:p>
          <a:p>
            <a:pPr>
              <a:buSzPct val="100000"/>
            </a:pPr>
            <a:r>
              <a:rPr lang="en-US" sz="1800" b="1" dirty="0">
                <a:solidFill>
                  <a:schemeClr val="tx1"/>
                </a:solidFill>
              </a:rPr>
              <a:t>Manage instance namespaces</a:t>
            </a: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3773493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92955" y="832899"/>
            <a:ext cx="4145022" cy="6005292"/>
          </a:xfrm>
        </p:spPr>
        <p:txBody>
          <a:bodyPr>
            <a:normAutofit fontScale="40000" lnSpcReduction="20000"/>
          </a:bodyPr>
          <a:lstStyle/>
          <a:p>
            <a:pPr marL="0" indent="0">
              <a:buSzPct val="100000"/>
              <a:buNone/>
            </a:pPr>
            <a:r>
              <a:rPr lang="en-US" sz="4000" b="1" dirty="0">
                <a:solidFill>
                  <a:srgbClr val="FFFFFF"/>
                </a:solidFill>
              </a:rPr>
              <a:t>Day 1 Objectives and Topics</a:t>
            </a:r>
          </a:p>
          <a:p>
            <a:pPr marL="0" indent="0">
              <a:buSzPct val="100000"/>
              <a:buNone/>
            </a:pPr>
            <a:endParaRPr lang="en-US" sz="4000" b="1" dirty="0">
              <a:solidFill>
                <a:srgbClr val="FFFFFF"/>
              </a:solidFill>
            </a:endParaRPr>
          </a:p>
          <a:p>
            <a:pPr>
              <a:buSzPct val="100000"/>
            </a:pPr>
            <a:r>
              <a:rPr lang="en-US" sz="4000" b="1" dirty="0">
                <a:solidFill>
                  <a:srgbClr val="FFFFFF"/>
                </a:solidFill>
              </a:rPr>
              <a:t>Introduction to C++</a:t>
            </a:r>
          </a:p>
          <a:p>
            <a:pPr>
              <a:buSzPct val="100000"/>
            </a:pPr>
            <a:r>
              <a:rPr lang="en-US" sz="4000" b="1" dirty="0">
                <a:solidFill>
                  <a:srgbClr val="FFFFFF"/>
                </a:solidFill>
              </a:rPr>
              <a:t>IDE and command line operations</a:t>
            </a:r>
          </a:p>
          <a:p>
            <a:pPr>
              <a:buSzPct val="100000"/>
            </a:pPr>
            <a:r>
              <a:rPr lang="en-US" sz="4000" b="1" dirty="0">
                <a:solidFill>
                  <a:srgbClr val="FFFFFF"/>
                </a:solidFill>
              </a:rPr>
              <a:t>Your first C++ application</a:t>
            </a:r>
          </a:p>
          <a:p>
            <a:pPr>
              <a:buSzPct val="100000"/>
            </a:pPr>
            <a:r>
              <a:rPr lang="en-US" sz="4000" b="1" dirty="0">
                <a:solidFill>
                  <a:srgbClr val="FFFFFF"/>
                </a:solidFill>
              </a:rPr>
              <a:t>Console-based I/O streams</a:t>
            </a:r>
          </a:p>
          <a:p>
            <a:pPr>
              <a:buSzPct val="100000"/>
            </a:pPr>
            <a:r>
              <a:rPr lang="en-US" sz="4000" b="1" dirty="0">
                <a:solidFill>
                  <a:srgbClr val="FFFFFF"/>
                </a:solidFill>
              </a:rPr>
              <a:t>Manipulators</a:t>
            </a:r>
          </a:p>
          <a:p>
            <a:pPr>
              <a:buSzPct val="100000"/>
            </a:pPr>
            <a:r>
              <a:rPr lang="en-US" sz="4000" b="1" dirty="0">
                <a:solidFill>
                  <a:srgbClr val="FFFFFF"/>
                </a:solidFill>
              </a:rPr>
              <a:t>Namespace management</a:t>
            </a:r>
          </a:p>
          <a:p>
            <a:pPr>
              <a:buSzPct val="100000"/>
            </a:pPr>
            <a:r>
              <a:rPr lang="en-US" sz="4000" b="1" dirty="0">
                <a:solidFill>
                  <a:srgbClr val="FFFFFF"/>
                </a:solidFill>
              </a:rPr>
              <a:t>Standard library</a:t>
            </a:r>
          </a:p>
          <a:p>
            <a:pPr>
              <a:buSzPct val="100000"/>
            </a:pPr>
            <a:r>
              <a:rPr lang="en-US" sz="4000" b="1" dirty="0">
                <a:solidFill>
                  <a:srgbClr val="FFFFFF"/>
                </a:solidFill>
              </a:rPr>
              <a:t>Keywords</a:t>
            </a:r>
          </a:p>
          <a:p>
            <a:pPr>
              <a:buSzPct val="100000"/>
            </a:pPr>
            <a:r>
              <a:rPr lang="en-US" sz="4000" b="1" dirty="0">
                <a:solidFill>
                  <a:srgbClr val="FFFFFF"/>
                </a:solidFill>
              </a:rPr>
              <a:t>Operators</a:t>
            </a:r>
          </a:p>
          <a:p>
            <a:pPr>
              <a:buSzPct val="100000"/>
            </a:pPr>
            <a:r>
              <a:rPr lang="en-US" sz="4000" b="1" dirty="0">
                <a:solidFill>
                  <a:srgbClr val="FFFFFF"/>
                </a:solidFill>
              </a:rPr>
              <a:t>Basic variable/data types</a:t>
            </a:r>
          </a:p>
          <a:p>
            <a:pPr>
              <a:buSzPct val="100000"/>
            </a:pPr>
            <a:r>
              <a:rPr lang="en-US" sz="4000" b="1" dirty="0">
                <a:solidFill>
                  <a:srgbClr val="FFFFFF"/>
                </a:solidFill>
              </a:rPr>
              <a:t>Type-casting</a:t>
            </a:r>
          </a:p>
          <a:p>
            <a:pPr>
              <a:buSzPct val="100000"/>
            </a:pPr>
            <a:r>
              <a:rPr lang="en-US" sz="4000" b="1" dirty="0">
                <a:solidFill>
                  <a:srgbClr val="FFFFFF"/>
                </a:solidFill>
              </a:rPr>
              <a:t>String manipulation with string</a:t>
            </a:r>
          </a:p>
          <a:p>
            <a:pPr>
              <a:buSzPct val="100000"/>
            </a:pPr>
            <a:r>
              <a:rPr lang="en-US" sz="4000" b="1" dirty="0">
                <a:solidFill>
                  <a:srgbClr val="FFFFFF"/>
                </a:solidFill>
              </a:rPr>
              <a:t>Vectors</a:t>
            </a:r>
          </a:p>
          <a:p>
            <a:pPr>
              <a:buSzPct val="100000"/>
            </a:pPr>
            <a:r>
              <a:rPr lang="en-US" sz="4000" b="1" dirty="0">
                <a:solidFill>
                  <a:srgbClr val="FFFFFF"/>
                </a:solidFill>
              </a:rPr>
              <a:t>String manipulation with regex</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
        <p:nvSpPr>
          <p:cNvPr id="17" name="Content Placeholder 2">
            <a:extLst>
              <a:ext uri="{FF2B5EF4-FFF2-40B4-BE49-F238E27FC236}">
                <a16:creationId xmlns:a16="http://schemas.microsoft.com/office/drawing/2014/main" id="{DC80C728-97A3-46D7-8826-3C94FE29465D}"/>
              </a:ext>
            </a:extLst>
          </p:cNvPr>
          <p:cNvSpPr txBox="1">
            <a:spLocks/>
          </p:cNvSpPr>
          <p:nvPr/>
        </p:nvSpPr>
        <p:spPr>
          <a:xfrm>
            <a:off x="4122382" y="1129254"/>
            <a:ext cx="4145022" cy="5412581"/>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SzPct val="100000"/>
              <a:buFont typeface="Wingdings 3" panose="05040102010807070707" pitchFamily="18" charset="2"/>
              <a:buNone/>
            </a:pPr>
            <a:r>
              <a:rPr lang="en-US" sz="2100" b="1" dirty="0">
                <a:solidFill>
                  <a:srgbClr val="FFFFFF"/>
                </a:solidFill>
              </a:rPr>
              <a:t>Day 2 Objectives and Topics</a:t>
            </a:r>
          </a:p>
          <a:p>
            <a:pPr marL="0" indent="0">
              <a:buSzPct val="100000"/>
              <a:buFont typeface="Wingdings 3" panose="05040102010807070707" pitchFamily="18" charset="2"/>
              <a:buNone/>
            </a:pPr>
            <a:endParaRPr lang="en-US" sz="2100" b="1" dirty="0">
              <a:solidFill>
                <a:srgbClr val="FFFFFF"/>
              </a:solidFill>
            </a:endParaRPr>
          </a:p>
          <a:p>
            <a:pPr>
              <a:buSzPct val="100000"/>
            </a:pPr>
            <a:r>
              <a:rPr lang="en-US" sz="2100" b="1" dirty="0">
                <a:solidFill>
                  <a:srgbClr val="FFFFFF"/>
                </a:solidFill>
              </a:rPr>
              <a:t>Flow control with if / then / else</a:t>
            </a:r>
          </a:p>
          <a:p>
            <a:pPr>
              <a:buSzPct val="100000"/>
            </a:pPr>
            <a:r>
              <a:rPr lang="en-US" sz="2100" b="1" dirty="0">
                <a:solidFill>
                  <a:srgbClr val="FFFFFF"/>
                </a:solidFill>
              </a:rPr>
              <a:t>Flow control with switch</a:t>
            </a:r>
          </a:p>
          <a:p>
            <a:pPr>
              <a:buSzPct val="100000"/>
            </a:pPr>
            <a:r>
              <a:rPr lang="en-US" sz="2100" b="1" dirty="0">
                <a:solidFill>
                  <a:srgbClr val="FFFFFF"/>
                </a:solidFill>
              </a:rPr>
              <a:t>For statement and basic looping</a:t>
            </a:r>
          </a:p>
          <a:p>
            <a:pPr>
              <a:buSzPct val="100000"/>
            </a:pPr>
            <a:r>
              <a:rPr lang="en-US" sz="2100" b="1" dirty="0">
                <a:solidFill>
                  <a:srgbClr val="FFFFFF"/>
                </a:solidFill>
              </a:rPr>
              <a:t>Looping with while statements</a:t>
            </a:r>
          </a:p>
          <a:p>
            <a:pPr>
              <a:buSzPct val="100000"/>
            </a:pPr>
            <a:r>
              <a:rPr lang="en-US" sz="2100" b="1" dirty="0">
                <a:solidFill>
                  <a:srgbClr val="FFFFFF"/>
                </a:solidFill>
              </a:rPr>
              <a:t>File system I/O</a:t>
            </a:r>
          </a:p>
          <a:p>
            <a:pPr>
              <a:buSzPct val="100000"/>
            </a:pPr>
            <a:r>
              <a:rPr lang="en-US" sz="2100" b="1" dirty="0">
                <a:solidFill>
                  <a:srgbClr val="FFFFFF"/>
                </a:solidFill>
              </a:rPr>
              <a:t>Encapsulating code with functions</a:t>
            </a:r>
          </a:p>
          <a:p>
            <a:pPr>
              <a:buSzPct val="100000"/>
            </a:pPr>
            <a:r>
              <a:rPr lang="en-US" sz="2100" b="1" dirty="0">
                <a:solidFill>
                  <a:srgbClr val="FFFFFF"/>
                </a:solidFill>
              </a:rPr>
              <a:t>Declarations and definitions</a:t>
            </a:r>
          </a:p>
          <a:p>
            <a:pPr>
              <a:buSzPct val="100000"/>
            </a:pPr>
            <a:r>
              <a:rPr lang="en-US" sz="2100" b="1" dirty="0">
                <a:solidFill>
                  <a:srgbClr val="FFFFFF"/>
                </a:solidFill>
              </a:rPr>
              <a:t>Scope</a:t>
            </a:r>
          </a:p>
          <a:p>
            <a:pPr>
              <a:buSzPct val="100000"/>
            </a:pPr>
            <a:r>
              <a:rPr lang="en-US" sz="2100" b="1" dirty="0">
                <a:solidFill>
                  <a:srgbClr val="FFFFFF"/>
                </a:solidFill>
              </a:rPr>
              <a:t>Encapsulating  data with containers</a:t>
            </a:r>
          </a:p>
          <a:p>
            <a:pPr>
              <a:buSzPct val="100000"/>
            </a:pPr>
            <a:r>
              <a:rPr lang="en-US" sz="2100" b="1" dirty="0">
                <a:solidFill>
                  <a:srgbClr val="FFFFFF"/>
                </a:solidFill>
              </a:rPr>
              <a:t>More about vectors</a:t>
            </a:r>
          </a:p>
          <a:p>
            <a:pPr>
              <a:buSzPct val="100000"/>
            </a:pPr>
            <a:r>
              <a:rPr lang="en-US" sz="2100" b="1" dirty="0">
                <a:solidFill>
                  <a:srgbClr val="FFFFFF"/>
                </a:solidFill>
              </a:rPr>
              <a:t>Arrays</a:t>
            </a:r>
          </a:p>
          <a:p>
            <a:pPr>
              <a:buSzPct val="100000"/>
            </a:pPr>
            <a:r>
              <a:rPr lang="en-US" sz="2100" b="1" dirty="0">
                <a:solidFill>
                  <a:srgbClr val="FFFFFF"/>
                </a:solidFill>
              </a:rPr>
              <a:t>Lists</a:t>
            </a:r>
          </a:p>
          <a:p>
            <a:pPr>
              <a:buSzPct val="100000"/>
            </a:pPr>
            <a:r>
              <a:rPr lang="en-US" sz="2100" b="1" dirty="0">
                <a:solidFill>
                  <a:srgbClr val="FFFFFF"/>
                </a:solidFill>
              </a:rPr>
              <a:t>Maps</a:t>
            </a:r>
          </a:p>
          <a:p>
            <a:pPr marL="0" indent="0">
              <a:buSzPct val="100000"/>
              <a:buFont typeface="Wingdings 3" panose="05040102010807070707" pitchFamily="18" charset="2"/>
              <a:buNone/>
            </a:pPr>
            <a:endParaRPr lang="en-US" sz="1800" b="1" dirty="0">
              <a:solidFill>
                <a:srgbClr val="FFFFFF"/>
              </a:solidFill>
            </a:endParaRPr>
          </a:p>
          <a:p>
            <a:pPr>
              <a:buSzPct val="100000"/>
            </a:pPr>
            <a:endParaRPr lang="en-US" sz="1800" b="1" dirty="0">
              <a:solidFill>
                <a:srgbClr val="FFFFFF"/>
              </a:solidFill>
            </a:endParaRPr>
          </a:p>
          <a:p>
            <a:pPr marL="0" indent="0">
              <a:buSzPct val="100000"/>
              <a:buFont typeface="Wingdings 3" panose="05040102010807070707" pitchFamily="18" charset="2"/>
              <a:buNone/>
            </a:pPr>
            <a:endParaRPr lang="en-US" sz="1800" b="1" dirty="0">
              <a:solidFill>
                <a:srgbClr val="FFFFFF"/>
              </a:solidFill>
            </a:endParaRPr>
          </a:p>
          <a:p>
            <a:pPr marL="0" indent="0">
              <a:buSzPct val="100000"/>
              <a:buFont typeface="Wingdings 3" panose="05040102010807070707" pitchFamily="18" charset="2"/>
              <a:buNone/>
            </a:pPr>
            <a:endParaRPr lang="en-US" sz="1800" dirty="0">
              <a:solidFill>
                <a:srgbClr val="FFFFFF"/>
              </a:solidFill>
            </a:endParaRPr>
          </a:p>
        </p:txBody>
      </p:sp>
      <p:sp>
        <p:nvSpPr>
          <p:cNvPr id="19" name="Content Placeholder 2">
            <a:extLst>
              <a:ext uri="{FF2B5EF4-FFF2-40B4-BE49-F238E27FC236}">
                <a16:creationId xmlns:a16="http://schemas.microsoft.com/office/drawing/2014/main" id="{830058CD-7327-4E39-944A-2F3462009539}"/>
              </a:ext>
            </a:extLst>
          </p:cNvPr>
          <p:cNvSpPr txBox="1">
            <a:spLocks/>
          </p:cNvSpPr>
          <p:nvPr/>
        </p:nvSpPr>
        <p:spPr>
          <a:xfrm>
            <a:off x="8558599" y="813629"/>
            <a:ext cx="3296533" cy="528237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SzPct val="100000"/>
              <a:buFont typeface="Wingdings 3" panose="05040102010807070707" pitchFamily="18" charset="2"/>
              <a:buNone/>
            </a:pPr>
            <a:r>
              <a:rPr lang="en-US" sz="1600" b="1" dirty="0">
                <a:solidFill>
                  <a:srgbClr val="FFFFFF"/>
                </a:solidFill>
              </a:rPr>
              <a:t>Day 3 Objectives and Topics</a:t>
            </a:r>
          </a:p>
          <a:p>
            <a:pPr marL="0" indent="0">
              <a:buSzPct val="100000"/>
              <a:buFont typeface="Wingdings 3" panose="05040102010807070707" pitchFamily="18" charset="2"/>
              <a:buNone/>
            </a:pPr>
            <a:endParaRPr lang="en-US" sz="1600" b="1" dirty="0">
              <a:solidFill>
                <a:srgbClr val="FFFFFF"/>
              </a:solidFill>
            </a:endParaRPr>
          </a:p>
          <a:p>
            <a:pPr>
              <a:buSzPct val="100000"/>
            </a:pPr>
            <a:r>
              <a:rPr lang="en-US" sz="1600" b="1" dirty="0">
                <a:solidFill>
                  <a:srgbClr val="FFFFFF"/>
                </a:solidFill>
              </a:rPr>
              <a:t>Queues</a:t>
            </a:r>
          </a:p>
          <a:p>
            <a:pPr>
              <a:buSzPct val="100000"/>
            </a:pPr>
            <a:r>
              <a:rPr lang="en-US" sz="1600" b="1" dirty="0">
                <a:solidFill>
                  <a:srgbClr val="FFFFFF"/>
                </a:solidFill>
              </a:rPr>
              <a:t>Data structures</a:t>
            </a:r>
          </a:p>
          <a:p>
            <a:pPr>
              <a:buSzPct val="100000"/>
            </a:pPr>
            <a:r>
              <a:rPr lang="en-US" sz="1600" b="1" dirty="0">
                <a:solidFill>
                  <a:srgbClr val="FFFFFF"/>
                </a:solidFill>
              </a:rPr>
              <a:t>Introduction to templates</a:t>
            </a:r>
          </a:p>
          <a:p>
            <a:pPr>
              <a:buSzPct val="100000"/>
            </a:pPr>
            <a:r>
              <a:rPr lang="en-US" sz="1600" b="1" dirty="0">
                <a:solidFill>
                  <a:srgbClr val="FFFFFF"/>
                </a:solidFill>
              </a:rPr>
              <a:t>Introduction to pointers</a:t>
            </a:r>
          </a:p>
          <a:p>
            <a:pPr>
              <a:buSzPct val="100000"/>
            </a:pPr>
            <a:r>
              <a:rPr lang="en-US" sz="1600" b="1" dirty="0">
                <a:solidFill>
                  <a:srgbClr val="FFFFFF"/>
                </a:solidFill>
              </a:rPr>
              <a:t>Array management and navigation</a:t>
            </a:r>
          </a:p>
          <a:p>
            <a:pPr>
              <a:buSzPct val="100000"/>
            </a:pPr>
            <a:r>
              <a:rPr lang="en-US" sz="1600" b="1" dirty="0">
                <a:solidFill>
                  <a:srgbClr val="FFFFFF"/>
                </a:solidFill>
              </a:rPr>
              <a:t>Handling user input arrays</a:t>
            </a:r>
          </a:p>
          <a:p>
            <a:pPr>
              <a:buSzPct val="100000"/>
            </a:pPr>
            <a:r>
              <a:rPr lang="en-US" sz="1600" b="1" dirty="0">
                <a:solidFill>
                  <a:srgbClr val="FFFFFF"/>
                </a:solidFill>
              </a:rPr>
              <a:t>Exceptions</a:t>
            </a:r>
          </a:p>
          <a:p>
            <a:pPr marL="0" indent="0">
              <a:buSzPct val="100000"/>
              <a:buFont typeface="Wingdings 3" panose="05040102010807070707" pitchFamily="18" charset="2"/>
              <a:buNone/>
            </a:pPr>
            <a:endParaRPr lang="en-US" sz="1800" b="1" dirty="0">
              <a:solidFill>
                <a:srgbClr val="FFFFFF"/>
              </a:solidFill>
            </a:endParaRPr>
          </a:p>
          <a:p>
            <a:pPr>
              <a:buSzPct val="100000"/>
            </a:pPr>
            <a:endParaRPr lang="en-US" sz="1800" b="1" dirty="0">
              <a:solidFill>
                <a:srgbClr val="FFFFFF"/>
              </a:solidFill>
            </a:endParaRPr>
          </a:p>
          <a:p>
            <a:pPr marL="0" indent="0">
              <a:buSzPct val="100000"/>
              <a:buFont typeface="Wingdings 3" panose="05040102010807070707" pitchFamily="18" charset="2"/>
              <a:buNone/>
            </a:pPr>
            <a:endParaRPr lang="en-US" sz="1800" b="1" dirty="0">
              <a:solidFill>
                <a:srgbClr val="FFFFFF"/>
              </a:solidFill>
            </a:endParaRPr>
          </a:p>
          <a:p>
            <a:pPr marL="0" indent="0">
              <a:buSzPct val="100000"/>
              <a:buFont typeface="Wingdings 3" panose="05040102010807070707" pitchFamily="18" charset="2"/>
              <a:buNone/>
            </a:pPr>
            <a:endParaRPr lang="en-US" sz="1800" dirty="0">
              <a:solidFill>
                <a:srgbClr val="FFFFFF"/>
              </a:solidFill>
            </a:endParaRPr>
          </a:p>
        </p:txBody>
      </p:sp>
      <p:sp>
        <p:nvSpPr>
          <p:cNvPr id="8" name="TextBox 7">
            <a:extLst>
              <a:ext uri="{FF2B5EF4-FFF2-40B4-BE49-F238E27FC236}">
                <a16:creationId xmlns:a16="http://schemas.microsoft.com/office/drawing/2014/main" id="{1303A8E4-1840-4DD0-A5B4-7450E83CD4CB}"/>
              </a:ext>
            </a:extLst>
          </p:cNvPr>
          <p:cNvSpPr txBox="1"/>
          <p:nvPr/>
        </p:nvSpPr>
        <p:spPr>
          <a:xfrm>
            <a:off x="985838" y="128588"/>
            <a:ext cx="10615612" cy="584775"/>
          </a:xfrm>
          <a:prstGeom prst="rect">
            <a:avLst/>
          </a:prstGeom>
          <a:noFill/>
        </p:spPr>
        <p:txBody>
          <a:bodyPr wrap="square" rtlCol="0">
            <a:spAutoFit/>
          </a:bodyPr>
          <a:lstStyle/>
          <a:p>
            <a:r>
              <a:rPr lang="en-US" sz="3200" b="1" dirty="0"/>
              <a:t>C++ 5 Day Course Agenda and Topic Look Ahead</a:t>
            </a:r>
          </a:p>
        </p:txBody>
      </p:sp>
    </p:spTree>
    <p:extLst>
      <p:ext uri="{BB962C8B-B14F-4D97-AF65-F5344CB8AC3E}">
        <p14:creationId xmlns:p14="http://schemas.microsoft.com/office/powerpoint/2010/main" val="21531245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classes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Classes are another way to gather and encapsulate functionality.</a:t>
            </a:r>
          </a:p>
          <a:p>
            <a:pPr marL="228600" marR="0">
              <a:spcBef>
                <a:spcPct val="20000"/>
              </a:spcBef>
              <a:spcAft>
                <a:spcPts val="600"/>
              </a:spcAft>
              <a:buClr>
                <a:schemeClr val="tx1"/>
              </a:buClr>
              <a:buSzPct val="80000"/>
              <a:buFont typeface="Wingdings 3" panose="05040102010807070707" pitchFamily="18" charset="2"/>
              <a:buChar char=""/>
            </a:pPr>
            <a:r>
              <a:rPr lang="en-US" b="1" dirty="0"/>
              <a:t>They have properties (nouns) and methods (verbs).   Methods are functions that belong to a single class.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Methods are used to provide related functionality</a:t>
            </a:r>
            <a:r>
              <a:rPr lang="en-US" b="1" dirty="0"/>
              <a:t>.</a:t>
            </a:r>
          </a:p>
          <a:p>
            <a:pPr marL="228600" marR="0">
              <a:spcBef>
                <a:spcPct val="20000"/>
              </a:spcBef>
              <a:spcAft>
                <a:spcPts val="600"/>
              </a:spcAft>
              <a:buClr>
                <a:schemeClr val="tx1"/>
              </a:buClr>
              <a:buSzPct val="80000"/>
              <a:buFont typeface="Wingdings 3" panose="05040102010807070707" pitchFamily="18" charset="2"/>
              <a:buChar char=""/>
            </a:pPr>
            <a:r>
              <a:rPr lang="en-US" b="1" dirty="0"/>
              <a:t>Properties are used to store variables in the class scope (each class has its own namespace).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You can think of a clas</a:t>
            </a:r>
            <a:r>
              <a:rPr lang="en-US" b="1" dirty="0"/>
              <a:t>s object as a general template.   When you use it to make a specific thing, you make an “instance”.</a:t>
            </a:r>
            <a:endParaRPr lang="en-US" sz="2000" b="1" dirty="0">
              <a:solidFill>
                <a:schemeClr val="bg2">
                  <a:lumMod val="75000"/>
                </a:schemeClr>
              </a:solidFill>
            </a:endParaRPr>
          </a:p>
        </p:txBody>
      </p:sp>
    </p:spTree>
    <p:extLst>
      <p:ext uri="{BB962C8B-B14F-4D97-AF65-F5344CB8AC3E}">
        <p14:creationId xmlns:p14="http://schemas.microsoft.com/office/powerpoint/2010/main" val="13441763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Functions -&gt; class methods</a:t>
            </a:r>
          </a:p>
          <a:p>
            <a:pPr marL="685800" lvl="1"/>
            <a:r>
              <a:rPr lang="en-US" b="1" dirty="0">
                <a:solidFill>
                  <a:schemeClr val="bg2">
                    <a:lumMod val="75000"/>
                  </a:schemeClr>
                </a:solidFill>
              </a:rPr>
              <a:t>Class methods are internal functions.</a:t>
            </a:r>
          </a:p>
          <a:p>
            <a:pPr marL="685800" lvl="1"/>
            <a:r>
              <a:rPr lang="en-US" b="1" dirty="0"/>
              <a:t>In classes these can be private or public</a:t>
            </a:r>
          </a:p>
          <a:p>
            <a:pPr marL="685800" lvl="1"/>
            <a:r>
              <a:rPr lang="en-US" b="1" dirty="0">
                <a:solidFill>
                  <a:schemeClr val="bg2">
                    <a:lumMod val="75000"/>
                  </a:schemeClr>
                </a:solidFill>
              </a:rPr>
              <a:t>Note that classes still </a:t>
            </a:r>
            <a:r>
              <a:rPr lang="en-US" b="1" dirty="0"/>
              <a:t>have access to functions declared or included in the scope of the program file itself.</a:t>
            </a:r>
            <a:endParaRPr lang="en-US" b="1" dirty="0">
              <a:solidFill>
                <a:schemeClr val="bg2">
                  <a:lumMod val="75000"/>
                </a:schemeClr>
              </a:solidFill>
            </a:endParaRPr>
          </a:p>
        </p:txBody>
      </p:sp>
    </p:spTree>
    <p:extLst>
      <p:ext uri="{BB962C8B-B14F-4D97-AF65-F5344CB8AC3E}">
        <p14:creationId xmlns:p14="http://schemas.microsoft.com/office/powerpoint/2010/main" val="1567649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Variables -&gt; class members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Ordinary variables created in class belong to the class.</a:t>
            </a:r>
          </a:p>
          <a:p>
            <a:pPr marL="228600" marR="0">
              <a:spcBef>
                <a:spcPct val="20000"/>
              </a:spcBef>
              <a:spcAft>
                <a:spcPts val="600"/>
              </a:spcAft>
              <a:buClr>
                <a:schemeClr val="tx1"/>
              </a:buClr>
              <a:buSzPct val="80000"/>
              <a:buFont typeface="Wingdings 3" panose="05040102010807070707" pitchFamily="18" charset="2"/>
              <a:buChar char=""/>
            </a:pPr>
            <a:r>
              <a:rPr lang="en-US" b="1" dirty="0"/>
              <a:t>These may be public or private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Classes have access to variables exposed to the global namespace.</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spTree>
    <p:extLst>
      <p:ext uri="{BB962C8B-B14F-4D97-AF65-F5344CB8AC3E}">
        <p14:creationId xmlns:p14="http://schemas.microsoft.com/office/powerpoint/2010/main" val="32382250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Class declarations vs. definitions vs. instances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Declaration – adds name to namespace only:</a:t>
            </a:r>
          </a:p>
          <a:p>
            <a:pPr marL="685800" lvl="1"/>
            <a:r>
              <a:rPr lang="en-US" b="1" dirty="0"/>
              <a:t>class Dog;</a:t>
            </a:r>
          </a:p>
          <a:p>
            <a:pPr marL="228600"/>
            <a:r>
              <a:rPr lang="en-US" b="1" dirty="0"/>
              <a:t>Definition – this actually allocates memory and will typically include a constructor.</a:t>
            </a:r>
          </a:p>
          <a:p>
            <a:pPr marL="685800" lvl="1"/>
            <a:r>
              <a:rPr lang="en-US" b="1" dirty="0"/>
              <a:t>class Dog{};</a:t>
            </a:r>
          </a:p>
          <a:p>
            <a:pPr marL="228600"/>
            <a:r>
              <a:rPr lang="en-US" b="1" dirty="0"/>
              <a:t>Instantiation – this creates an actual thing</a:t>
            </a:r>
          </a:p>
          <a:p>
            <a:pPr marL="685800" lvl="1"/>
            <a:r>
              <a:rPr lang="en-US" b="1" dirty="0"/>
              <a:t>Dog </a:t>
            </a:r>
            <a:r>
              <a:rPr lang="en-US" b="1" dirty="0" err="1"/>
              <a:t>myDog</a:t>
            </a:r>
            <a:r>
              <a:rPr lang="en-US" b="1" dirty="0"/>
              <a:t>;</a:t>
            </a:r>
          </a:p>
          <a:p>
            <a:pPr marL="685800" lvl="1"/>
            <a:endParaRPr lang="en-US" b="1" dirty="0">
              <a:solidFill>
                <a:schemeClr val="bg2">
                  <a:lumMod val="75000"/>
                </a:schemeClr>
              </a:solidFill>
            </a:endParaRPr>
          </a:p>
        </p:txBody>
      </p:sp>
    </p:spTree>
    <p:extLst>
      <p:ext uri="{BB962C8B-B14F-4D97-AF65-F5344CB8AC3E}">
        <p14:creationId xmlns:p14="http://schemas.microsoft.com/office/powerpoint/2010/main" val="19326806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Constructors</a:t>
            </a:r>
          </a:p>
          <a:p>
            <a:pPr marL="685800" lvl="1"/>
            <a:r>
              <a:rPr lang="en-US" b="1" dirty="0">
                <a:solidFill>
                  <a:schemeClr val="bg2">
                    <a:lumMod val="75000"/>
                  </a:schemeClr>
                </a:solidFill>
              </a:rPr>
              <a:t>When you create</a:t>
            </a:r>
            <a:r>
              <a:rPr lang="en-US" b="1" dirty="0"/>
              <a:t> an instance of a class, what do you need to provide?    What does the class have to set up?</a:t>
            </a:r>
          </a:p>
          <a:p>
            <a:pPr marL="685800" lvl="1"/>
            <a:r>
              <a:rPr lang="en-US" b="1" dirty="0"/>
              <a:t>The class might have input requirements – these have the same rules as functions</a:t>
            </a:r>
          </a:p>
          <a:p>
            <a:pPr marL="1143000" lvl="2"/>
            <a:r>
              <a:rPr lang="en-US" b="1" dirty="0"/>
              <a:t>can have default values</a:t>
            </a:r>
          </a:p>
          <a:p>
            <a:pPr marL="1143000" lvl="2"/>
            <a:r>
              <a:rPr lang="en-US" b="1" dirty="0"/>
              <a:t>provided as positional variables</a:t>
            </a:r>
          </a:p>
          <a:p>
            <a:pPr marL="1143000" lvl="2"/>
            <a:r>
              <a:rPr lang="en-US" b="1" dirty="0"/>
              <a:t>have types</a:t>
            </a:r>
          </a:p>
          <a:p>
            <a:pPr marL="685800" lvl="1"/>
            <a:r>
              <a:rPr lang="en-US" b="1" dirty="0"/>
              <a:t>If there’s an attempt to build a class instance without meeting the constructor’s rules, the operation will fail.</a:t>
            </a:r>
          </a:p>
          <a:p>
            <a:pPr marL="857250" lvl="2" indent="0">
              <a:buNone/>
            </a:pPr>
            <a:endParaRPr lang="en-US" b="1" dirty="0">
              <a:solidFill>
                <a:schemeClr val="bg2">
                  <a:lumMod val="75000"/>
                </a:schemeClr>
              </a:solidFill>
            </a:endParaRPr>
          </a:p>
        </p:txBody>
      </p:sp>
    </p:spTree>
    <p:extLst>
      <p:ext uri="{BB962C8B-B14F-4D97-AF65-F5344CB8AC3E}">
        <p14:creationId xmlns:p14="http://schemas.microsoft.com/office/powerpoint/2010/main" val="2274867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Access specifiers</a:t>
            </a:r>
          </a:p>
          <a:p>
            <a:pPr marL="228600" marR="0">
              <a:spcBef>
                <a:spcPct val="20000"/>
              </a:spcBef>
              <a:spcAft>
                <a:spcPts val="600"/>
              </a:spcAft>
              <a:buClr>
                <a:schemeClr val="tx1"/>
              </a:buClr>
              <a:buSzPct val="80000"/>
              <a:buFont typeface="Wingdings 3" panose="05040102010807070707" pitchFamily="18" charset="2"/>
              <a:buChar char=""/>
            </a:pPr>
            <a:r>
              <a:rPr lang="en-US" b="1" dirty="0"/>
              <a:t>Manage visibility among instances and to unrelated processes.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Declared as </a:t>
            </a:r>
            <a:r>
              <a:rPr lang="en-US" sz="2000" b="1" dirty="0" err="1">
                <a:solidFill>
                  <a:schemeClr val="bg2">
                    <a:lumMod val="75000"/>
                  </a:schemeClr>
                </a:solidFill>
              </a:rPr>
              <a:t>codeblocks</a:t>
            </a:r>
            <a:r>
              <a:rPr lang="en-US" sz="2000" b="1" dirty="0">
                <a:solidFill>
                  <a:schemeClr val="bg2">
                    <a:lumMod val="75000"/>
                  </a:schemeClr>
                </a:solidFill>
              </a:rPr>
              <a:t> offset </a:t>
            </a:r>
            <a:r>
              <a:rPr lang="en-US" b="1" dirty="0" err="1"/>
              <a:t>thuly</a:t>
            </a:r>
            <a:r>
              <a:rPr lang="en-US" b="1" dirty="0"/>
              <a:t>:</a:t>
            </a:r>
          </a:p>
          <a:p>
            <a:pPr marL="0" marR="0" indent="0">
              <a:spcBef>
                <a:spcPct val="20000"/>
              </a:spcBef>
              <a:spcAft>
                <a:spcPts val="600"/>
              </a:spcAft>
              <a:buClr>
                <a:schemeClr val="tx1"/>
              </a:buClr>
              <a:buSzPct val="80000"/>
              <a:buNone/>
            </a:pPr>
            <a:r>
              <a:rPr lang="en-US" sz="2000" b="1" dirty="0">
                <a:solidFill>
                  <a:schemeClr val="bg2">
                    <a:lumMod val="75000"/>
                  </a:schemeClr>
                </a:solidFill>
              </a:rPr>
              <a:t>class </a:t>
            </a:r>
            <a:r>
              <a:rPr lang="en-US" sz="2000" b="1" dirty="0" err="1">
                <a:solidFill>
                  <a:schemeClr val="bg2">
                    <a:lumMod val="75000"/>
                  </a:schemeClr>
                </a:solidFill>
              </a:rPr>
              <a:t>MyClass</a:t>
            </a:r>
            <a:r>
              <a:rPr lang="en-US" sz="2000" b="1" dirty="0">
                <a:solidFill>
                  <a:schemeClr val="bg2">
                    <a:lumMod val="75000"/>
                  </a:schemeClr>
                </a:solidFill>
              </a:rPr>
              <a:t>{</a:t>
            </a:r>
          </a:p>
          <a:p>
            <a:pPr marL="400050" lvl="1" indent="0">
              <a:buNone/>
            </a:pPr>
            <a:r>
              <a:rPr lang="en-US" b="1" dirty="0"/>
              <a:t>private:</a:t>
            </a:r>
          </a:p>
          <a:p>
            <a:pPr marL="857250" lvl="2" indent="0">
              <a:buNone/>
            </a:pPr>
            <a:r>
              <a:rPr lang="en-US" b="1" dirty="0">
                <a:solidFill>
                  <a:schemeClr val="bg2">
                    <a:lumMod val="75000"/>
                  </a:schemeClr>
                </a:solidFill>
              </a:rPr>
              <a:t>//private properties and methods here</a:t>
            </a:r>
          </a:p>
          <a:p>
            <a:pPr marL="400050" lvl="1" indent="0">
              <a:buNone/>
            </a:pPr>
            <a:r>
              <a:rPr lang="en-US" b="1" dirty="0"/>
              <a:t>public:</a:t>
            </a:r>
          </a:p>
          <a:p>
            <a:pPr marL="857250" lvl="2" indent="0">
              <a:buNone/>
            </a:pPr>
            <a:r>
              <a:rPr lang="en-US" b="1" dirty="0">
                <a:solidFill>
                  <a:schemeClr val="bg2">
                    <a:lumMod val="75000"/>
                  </a:schemeClr>
                </a:solidFill>
              </a:rPr>
              <a:t>//public properties and methods here</a:t>
            </a:r>
          </a:p>
          <a:p>
            <a:pPr marL="400050" lvl="1" indent="0">
              <a:buNone/>
            </a:pPr>
            <a:r>
              <a:rPr lang="en-US" b="1" dirty="0"/>
              <a:t>protected</a:t>
            </a:r>
          </a:p>
          <a:p>
            <a:pPr marL="857250" lvl="2" indent="0">
              <a:buNone/>
            </a:pPr>
            <a:r>
              <a:rPr lang="en-US" b="1" dirty="0">
                <a:solidFill>
                  <a:schemeClr val="bg2">
                    <a:lumMod val="75000"/>
                  </a:schemeClr>
                </a:solidFill>
              </a:rPr>
              <a:t>//private properties and methods here</a:t>
            </a:r>
          </a:p>
          <a:p>
            <a:pPr marL="857250" lvl="2" indent="0">
              <a:buNone/>
            </a:pPr>
            <a:r>
              <a:rPr lang="en-US" b="1" dirty="0"/>
              <a:t>//  ... except when inherited</a:t>
            </a:r>
            <a:endParaRPr lang="en-US" b="1" dirty="0">
              <a:solidFill>
                <a:schemeClr val="bg2">
                  <a:lumMod val="75000"/>
                </a:schemeClr>
              </a:solidFill>
            </a:endParaRPr>
          </a:p>
        </p:txBody>
      </p:sp>
    </p:spTree>
    <p:extLst>
      <p:ext uri="{BB962C8B-B14F-4D97-AF65-F5344CB8AC3E}">
        <p14:creationId xmlns:p14="http://schemas.microsoft.com/office/powerpoint/2010/main" val="2968324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Managing instance namespaces</a:t>
            </a:r>
          </a:p>
          <a:p>
            <a:pPr marL="685800" lvl="1"/>
            <a:r>
              <a:rPr lang="en-US" b="1" dirty="0">
                <a:solidFill>
                  <a:schemeClr val="bg2">
                    <a:lumMod val="75000"/>
                  </a:schemeClr>
                </a:solidFill>
              </a:rPr>
              <a:t>Common practice t</a:t>
            </a:r>
            <a:r>
              <a:rPr lang="en-US" b="1" dirty="0"/>
              <a:t>o only use private members for important work.</a:t>
            </a:r>
          </a:p>
          <a:p>
            <a:pPr marL="685800" lvl="1"/>
            <a:r>
              <a:rPr lang="en-US" b="1" dirty="0">
                <a:solidFill>
                  <a:schemeClr val="bg2">
                    <a:lumMod val="75000"/>
                  </a:schemeClr>
                </a:solidFill>
              </a:rPr>
              <a:t>Can’t be change</a:t>
            </a:r>
            <a:r>
              <a:rPr lang="en-US" b="1" dirty="0"/>
              <a:t>d from the outside, but internal methods work with them just fine.</a:t>
            </a:r>
          </a:p>
          <a:p>
            <a:pPr marL="685800" lvl="1"/>
            <a:r>
              <a:rPr lang="en-US" b="1" dirty="0">
                <a:solidFill>
                  <a:schemeClr val="bg2">
                    <a:lumMod val="75000"/>
                  </a:schemeClr>
                </a:solidFill>
              </a:rPr>
              <a:t>So ... we can have externally-facing methods that </a:t>
            </a:r>
            <a:r>
              <a:rPr lang="en-US" b="1" dirty="0"/>
              <a:t>filter potential incoming information then change values (“setters”)</a:t>
            </a:r>
          </a:p>
          <a:p>
            <a:pPr marL="685800" lvl="1"/>
            <a:r>
              <a:rPr lang="en-US" b="1" dirty="0">
                <a:solidFill>
                  <a:schemeClr val="bg2">
                    <a:lumMod val="75000"/>
                  </a:schemeClr>
                </a:solidFill>
              </a:rPr>
              <a:t>.... and externally-facing methods that provide information back “getters”.</a:t>
            </a:r>
          </a:p>
        </p:txBody>
      </p:sp>
    </p:spTree>
    <p:extLst>
      <p:ext uri="{BB962C8B-B14F-4D97-AF65-F5344CB8AC3E}">
        <p14:creationId xmlns:p14="http://schemas.microsoft.com/office/powerpoint/2010/main" val="3742418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0" y="19343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1800" b="1" dirty="0"/>
              <a:t>Now it’s your day in the sum.</a:t>
            </a:r>
          </a:p>
          <a:p>
            <a:pPr marL="685800" lvl="1"/>
            <a:r>
              <a:rPr lang="en-US" b="1" dirty="0">
                <a:solidFill>
                  <a:schemeClr val="bg2">
                    <a:lumMod val="75000"/>
                  </a:schemeClr>
                </a:solidFill>
              </a:rPr>
              <a:t>Please write a class that:</a:t>
            </a:r>
          </a:p>
          <a:p>
            <a:pPr marL="1143000" lvl="2"/>
            <a:r>
              <a:rPr lang="en-US" sz="1800" b="1" dirty="0"/>
              <a:t>has a private integer vector for relative humidity values; and a private integer variable.</a:t>
            </a:r>
          </a:p>
          <a:p>
            <a:pPr marL="1143000" lvl="2"/>
            <a:r>
              <a:rPr lang="en-US" sz="1800" b="1" dirty="0"/>
              <a:t>a public </a:t>
            </a:r>
            <a:r>
              <a:rPr lang="en-US" sz="1800" b="1" dirty="0" err="1"/>
              <a:t>setRh</a:t>
            </a:r>
            <a:r>
              <a:rPr lang="en-US" sz="1800" b="1" dirty="0"/>
              <a:t> method that takes a string argument ... </a:t>
            </a:r>
          </a:p>
          <a:p>
            <a:pPr marL="1143000" lvl="2"/>
            <a:r>
              <a:rPr lang="en-US" sz="1800" b="1" dirty="0"/>
              <a:t>... and rejects invalid values (good values can be converted to integers between 0 and 100).</a:t>
            </a:r>
          </a:p>
          <a:p>
            <a:pPr marL="1143000" lvl="2"/>
            <a:r>
              <a:rPr lang="en-US" sz="1800" b="1" dirty="0"/>
              <a:t>... and stores good values in the vector </a:t>
            </a:r>
          </a:p>
          <a:p>
            <a:pPr marL="1143000" lvl="2"/>
            <a:r>
              <a:rPr lang="en-US" sz="1800" b="1" dirty="0"/>
              <a:t>Hint:   use </a:t>
            </a:r>
            <a:r>
              <a:rPr lang="en-US" sz="1800" b="1" dirty="0" err="1"/>
              <a:t>stoi</a:t>
            </a:r>
            <a:r>
              <a:rPr lang="en-US" sz="1800" b="1" dirty="0"/>
              <a:t> to convert string-&gt; integer like this:</a:t>
            </a:r>
          </a:p>
          <a:p>
            <a:pPr marL="1485900" lvl="3"/>
            <a:r>
              <a:rPr lang="en-US" sz="1800" b="1" dirty="0"/>
              <a:t>int (</a:t>
            </a:r>
            <a:r>
              <a:rPr lang="en-US" sz="1800" b="1" dirty="0" err="1"/>
              <a:t>stoi</a:t>
            </a:r>
            <a:r>
              <a:rPr lang="en-US" sz="1800" b="1" dirty="0"/>
              <a:t> (</a:t>
            </a:r>
            <a:r>
              <a:rPr lang="en-US" sz="1800" b="1" dirty="0" err="1"/>
              <a:t>string_argument</a:t>
            </a:r>
            <a:r>
              <a:rPr lang="en-US" sz="1800" b="1" dirty="0"/>
              <a:t>))</a:t>
            </a:r>
          </a:p>
          <a:p>
            <a:pPr marL="1143000" lvl="2"/>
            <a:r>
              <a:rPr lang="en-US" sz="1800" b="1" dirty="0"/>
              <a:t>Hint:   steal code from  one of the vector sessions to print out progress.</a:t>
            </a:r>
          </a:p>
          <a:p>
            <a:pPr marL="1143000" lvl="2"/>
            <a:r>
              <a:rPr lang="en-US" sz="1800" b="1" dirty="0">
                <a:solidFill>
                  <a:schemeClr val="bg2">
                    <a:lumMod val="75000"/>
                  </a:schemeClr>
                </a:solidFill>
              </a:rPr>
              <a:t>Hint:   you can use a try/catch block to weed out strings that won’t convert to integers.</a:t>
            </a:r>
          </a:p>
          <a:p>
            <a:pPr marL="857250" lvl="2" indent="0">
              <a:buNone/>
            </a:pPr>
            <a:endParaRPr lang="en-US" b="1" dirty="0">
              <a:solidFill>
                <a:schemeClr val="bg2">
                  <a:lumMod val="75000"/>
                </a:schemeClr>
              </a:solidFill>
            </a:endParaRPr>
          </a:p>
        </p:txBody>
      </p:sp>
    </p:spTree>
    <p:extLst>
      <p:ext uri="{BB962C8B-B14F-4D97-AF65-F5344CB8AC3E}">
        <p14:creationId xmlns:p14="http://schemas.microsoft.com/office/powerpoint/2010/main" val="9450266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5</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12134579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5</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Inheritance</a:t>
            </a:r>
          </a:p>
          <a:p>
            <a:pPr>
              <a:buSzPct val="100000"/>
            </a:pPr>
            <a:r>
              <a:rPr lang="en-US" sz="1800" b="1" dirty="0">
                <a:solidFill>
                  <a:srgbClr val="FFFFFF"/>
                </a:solidFill>
              </a:rPr>
              <a:t>Multiple inheritance</a:t>
            </a:r>
          </a:p>
          <a:p>
            <a:pPr>
              <a:buSzPct val="100000"/>
            </a:pPr>
            <a:r>
              <a:rPr lang="en-US" sz="1800" b="1" dirty="0">
                <a:solidFill>
                  <a:srgbClr val="FFFFFF"/>
                </a:solidFill>
              </a:rPr>
              <a:t>Virtual classes</a:t>
            </a:r>
          </a:p>
          <a:p>
            <a:pPr>
              <a:buSzPct val="100000"/>
            </a:pPr>
            <a:r>
              <a:rPr lang="en-US" sz="1800" b="1" dirty="0">
                <a:solidFill>
                  <a:srgbClr val="FFFFFF"/>
                </a:solidFill>
              </a:rPr>
              <a:t>External class libraries</a:t>
            </a:r>
          </a:p>
          <a:p>
            <a:pPr>
              <a:buSzPct val="100000"/>
            </a:pPr>
            <a:r>
              <a:rPr lang="en-US" sz="1800" b="1" dirty="0">
                <a:solidFill>
                  <a:srgbClr val="FFFFFF"/>
                </a:solidFill>
              </a:rPr>
              <a:t>Constructors and destructors</a:t>
            </a:r>
          </a:p>
          <a:p>
            <a:pPr>
              <a:buSzPct val="100000"/>
            </a:pPr>
            <a:r>
              <a:rPr lang="en-US" sz="1800" b="1" dirty="0">
                <a:solidFill>
                  <a:srgbClr val="FFFFFF"/>
                </a:solidFill>
              </a:rPr>
              <a:t>More on pointers</a:t>
            </a:r>
          </a:p>
          <a:p>
            <a:pPr lvl="1">
              <a:buSzPct val="100000"/>
            </a:pPr>
            <a:r>
              <a:rPr lang="en-US" sz="1600" b="1" dirty="0">
                <a:solidFill>
                  <a:srgbClr val="FFFFFF"/>
                </a:solidFill>
              </a:rPr>
              <a:t>Arithmetic with pointers</a:t>
            </a:r>
          </a:p>
          <a:p>
            <a:pPr lvl="1">
              <a:buSzPct val="100000"/>
            </a:pPr>
            <a:r>
              <a:rPr lang="en-US" sz="1600" b="1" dirty="0">
                <a:solidFill>
                  <a:srgbClr val="FFFFFF"/>
                </a:solidFill>
              </a:rPr>
              <a:t>Double pointers and arrays</a:t>
            </a:r>
          </a:p>
          <a:p>
            <a:pPr lvl="1">
              <a:buSzPct val="100000"/>
            </a:pPr>
            <a:r>
              <a:rPr lang="en-US" sz="1600" b="1" dirty="0">
                <a:solidFill>
                  <a:srgbClr val="FFFFFF"/>
                </a:solidFill>
              </a:rPr>
              <a:t>“By reference” versus “By value” ops</a:t>
            </a:r>
          </a:p>
          <a:p>
            <a:pPr>
              <a:buSzPct val="100000"/>
            </a:pPr>
            <a:r>
              <a:rPr lang="en-US" sz="1800" b="1" dirty="0">
                <a:solidFill>
                  <a:srgbClr val="FFFFFF"/>
                </a:solidFill>
              </a:rPr>
              <a:t>Testing and test-driven development</a:t>
            </a:r>
          </a:p>
          <a:p>
            <a:pPr>
              <a:buSzPct val="100000"/>
            </a:pPr>
            <a:r>
              <a:rPr lang="en-US" sz="1800" b="1" dirty="0">
                <a:solidFill>
                  <a:srgbClr val="FFFFFF"/>
                </a:solidFill>
              </a:rPr>
              <a:t>Assertions</a:t>
            </a: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45759287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9865</Words>
  <Application>Microsoft Office PowerPoint</Application>
  <PresentationFormat>Widescreen</PresentationFormat>
  <Paragraphs>1781</Paragraphs>
  <Slides>121</Slides>
  <Notes>81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121</vt:i4>
      </vt:variant>
    </vt:vector>
  </HeadingPairs>
  <TitlesOfParts>
    <vt:vector size="131" baseType="lpstr">
      <vt:lpstr>Arial</vt:lpstr>
      <vt:lpstr>Arial Black</vt:lpstr>
      <vt:lpstr>Arial Narrow</vt:lpstr>
      <vt:lpstr>Calibri</vt:lpstr>
      <vt:lpstr>Century Gothic</vt:lpstr>
      <vt:lpstr>Consolas</vt:lpstr>
      <vt:lpstr>Symbol</vt:lpstr>
      <vt:lpstr>Wingdings</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3 </vt:lpstr>
      <vt:lpstr>PowerPoint Presentation</vt:lpstr>
      <vt:lpstr>PowerPoint Presentation</vt:lpstr>
      <vt:lpstr>PowerPoint Presentation</vt:lpstr>
      <vt:lpstr>PowerPoint Presentation</vt:lpstr>
      <vt:lpstr>PowerPoint Presentation</vt:lpstr>
      <vt:lpstr>DAY 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Wetzel</dc:creator>
  <cp:lastModifiedBy>Eugene Dickens</cp:lastModifiedBy>
  <cp:revision>50</cp:revision>
  <dcterms:created xsi:type="dcterms:W3CDTF">2021-03-24T18:43:29Z</dcterms:created>
  <dcterms:modified xsi:type="dcterms:W3CDTF">2021-12-12T19:04:33Z</dcterms:modified>
</cp:coreProperties>
</file>